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0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7" r:id="rId2"/>
    <p:sldId id="257" r:id="rId3"/>
    <p:sldId id="258" r:id="rId4"/>
    <p:sldId id="293" r:id="rId5"/>
    <p:sldId id="290" r:id="rId6"/>
    <p:sldId id="323" r:id="rId7"/>
    <p:sldId id="324" r:id="rId8"/>
    <p:sldId id="325" r:id="rId9"/>
    <p:sldId id="326" r:id="rId10"/>
    <p:sldId id="327" r:id="rId11"/>
    <p:sldId id="318" r:id="rId12"/>
    <p:sldId id="319" r:id="rId13"/>
    <p:sldId id="320" r:id="rId14"/>
    <p:sldId id="291" r:id="rId15"/>
    <p:sldId id="278" r:id="rId16"/>
    <p:sldId id="316" r:id="rId17"/>
  </p:sldIdLst>
  <p:sldSz cx="12192000" cy="6858000"/>
  <p:notesSz cx="6858000" cy="9144000"/>
  <p:embeddedFontLst>
    <p:embeddedFont>
      <p:font typeface="Ashford" panose="040B050000000000000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mic Sans MS" panose="030F0702030302020204" pitchFamily="66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华文细黑" panose="0201060004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 Light" panose="020B0502040204020203" pitchFamily="34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438">
          <p15:clr>
            <a:srgbClr val="A4A3A4"/>
          </p15:clr>
        </p15:guide>
        <p15:guide id="2" pos="3265">
          <p15:clr>
            <a:srgbClr val="A4A3A4"/>
          </p15:clr>
        </p15:guide>
        <p15:guide id="3" pos="5188">
          <p15:clr>
            <a:srgbClr val="A4A3A4"/>
          </p15:clr>
        </p15:guide>
        <p15:guide id="4" pos="7041">
          <p15:clr>
            <a:srgbClr val="A4A3A4"/>
          </p15:clr>
        </p15:guide>
        <p15:guide id="5" orient="horz" pos="2744">
          <p15:clr>
            <a:srgbClr val="A4A3A4"/>
          </p15:clr>
        </p15:guide>
        <p15:guide id="6" orient="horz" pos="20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2AC"/>
    <a:srgbClr val="595959"/>
    <a:srgbClr val="02528A"/>
    <a:srgbClr val="6BD2E0"/>
    <a:srgbClr val="FAD9E0"/>
    <a:srgbClr val="EED5DB"/>
    <a:srgbClr val="BCDFE5"/>
    <a:srgbClr val="BFE5DD"/>
    <a:srgbClr val="1FBFB2"/>
    <a:srgbClr val="BFE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82793" autoAdjust="0"/>
  </p:normalViewPr>
  <p:slideViewPr>
    <p:cSldViewPr snapToGrid="0">
      <p:cViewPr varScale="1">
        <p:scale>
          <a:sx n="71" d="100"/>
          <a:sy n="71" d="100"/>
        </p:scale>
        <p:origin x="1306" y="62"/>
      </p:cViewPr>
      <p:guideLst>
        <p:guide pos="1438"/>
        <p:guide pos="3265"/>
        <p:guide pos="5188"/>
        <p:guide pos="7041"/>
        <p:guide orient="horz" pos="2744"/>
        <p:guide orient="horz" pos="20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9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10BC0-884A-49CE-B67A-CF6DB0908437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CBAD-CDB2-419A-87FD-CC534053A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113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9B634-8C04-4E9F-9712-845F4898F3AB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D97D9-CC8F-4533-AFFE-50E5E5F73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76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4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changing,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read the new coordinate 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the position  check the life number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if you score is enough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all the main algorithm. Let’s invite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give the solution on,,,,,, with codes in details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6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now let’s see some problems in detail.    The first question we met-why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94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problem is quite similar to the former one.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9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solve? When we make movement judgement, if it’s invalid, we will ignore it and save it then we can try it again.</a:t>
            </a:r>
          </a:p>
          <a:p>
            <a:r>
              <a:rPr lang="en-US" altLang="zh-CN" dirty="0"/>
              <a:t>It’s a loop and the command will be executed until it’s valid.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2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548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848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a group, we actually get a lot during this project. Not only on C languages, and also in the teamwork. The game maybe not very perfect, but we really do a lot to perfect it.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6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OK, let’s see the introduction part.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77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Considered one of the most classical     even the symbol of 1980s popular culture. </a:t>
            </a:r>
          </a:p>
          <a:p>
            <a:r>
              <a:rPr lang="en-US" altLang="zh-CN" dirty="0"/>
              <a:t>Try your best to complete this level and start the next level.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FB1AE-1A7B-4A93-B687-40C14386FB8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7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3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a loop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initialized all of the settings, get in the loop,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 will be back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 part. VGA screens, coordinate of the screen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15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“position” of the map lattices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04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most complex part,10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Random numbers to command the ghost,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1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Wasd</a:t>
            </a:r>
            <a:r>
              <a:rPr lang="en-US" altLang="zh-CN" dirty="0"/>
              <a:t> control to command the Pac-Man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functions to know if there is a wall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 userDrawn="1"/>
        </p:nvSpPr>
        <p:spPr>
          <a:xfrm>
            <a:off x="127000" y="137026"/>
            <a:ext cx="540000" cy="540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 userDrawn="1"/>
        </p:nvSpPr>
        <p:spPr>
          <a:xfrm>
            <a:off x="190500" y="137026"/>
            <a:ext cx="540000" cy="540000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microsoft.com/office/2007/relationships/hdphoto" Target="../media/hdphoto1.wdp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image" Target="../media/image1.png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3.mp4"/><Relationship Id="rId7" Type="http://schemas.openxmlformats.org/officeDocument/2006/relationships/image" Target="../media/image17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8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19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hemeOverride" Target="../theme/themeOverride10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notesSlide" Target="../notesSlides/notesSlide16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5.gi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.png"/><Relationship Id="rId5" Type="http://schemas.openxmlformats.org/officeDocument/2006/relationships/tags" Target="../tags/tag33.xml"/><Relationship Id="rId10" Type="http://schemas.openxmlformats.org/officeDocument/2006/relationships/image" Target="../media/image3.png"/><Relationship Id="rId4" Type="http://schemas.openxmlformats.org/officeDocument/2006/relationships/tags" Target="../tags/tag32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hemeOverride" Target="../theme/themeOverride4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2540"/>
            <a:ext cx="4102735" cy="6855460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02735" y="0"/>
            <a:ext cx="24079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菱形 1"/>
          <p:cNvSpPr/>
          <p:nvPr>
            <p:custDataLst>
              <p:tags r:id="rId2"/>
            </p:custDataLst>
          </p:nvPr>
        </p:nvSpPr>
        <p:spPr>
          <a:xfrm>
            <a:off x="1912573" y="1287254"/>
            <a:ext cx="3406471" cy="3406471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菱形 1"/>
          <p:cNvSpPr/>
          <p:nvPr>
            <p:custDataLst>
              <p:tags r:id="rId3"/>
            </p:custDataLst>
          </p:nvPr>
        </p:nvSpPr>
        <p:spPr>
          <a:xfrm>
            <a:off x="2224855" y="1599536"/>
            <a:ext cx="2781907" cy="2781907"/>
          </a:xfrm>
          <a:prstGeom prst="diamond">
            <a:avLst/>
          </a:prstGeom>
          <a:solidFill>
            <a:schemeClr val="bg1">
              <a:alpha val="81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菱形 1"/>
          <p:cNvSpPr/>
          <p:nvPr>
            <p:custDataLst>
              <p:tags r:id="rId4"/>
            </p:custDataLst>
          </p:nvPr>
        </p:nvSpPr>
        <p:spPr>
          <a:xfrm>
            <a:off x="2428079" y="1802760"/>
            <a:ext cx="2375459" cy="2375459"/>
          </a:xfrm>
          <a:prstGeom prst="diamond">
            <a:avLst/>
          </a:prstGeom>
          <a:blipFill dpi="0" rotWithShape="1">
            <a:blip r:embed="rId2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 l="-16000" t="-5000" r="-15000" b="-6000"/>
            </a:stretch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24" name="PA_菱形 23"/>
          <p:cNvSpPr/>
          <p:nvPr>
            <p:custDataLst>
              <p:tags r:id="rId5"/>
            </p:custDataLst>
          </p:nvPr>
        </p:nvSpPr>
        <p:spPr>
          <a:xfrm>
            <a:off x="2161840" y="1599578"/>
            <a:ext cx="602250" cy="602250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菱形 23"/>
          <p:cNvSpPr/>
          <p:nvPr>
            <p:custDataLst>
              <p:tags r:id="rId6"/>
            </p:custDataLst>
          </p:nvPr>
        </p:nvSpPr>
        <p:spPr>
          <a:xfrm>
            <a:off x="2763757" y="85615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16200000" flipH="1">
            <a:off x="4789946" y="2710786"/>
            <a:ext cx="1442024" cy="719424"/>
            <a:chOff x="2467503" y="4400363"/>
            <a:chExt cx="1442024" cy="719424"/>
          </a:xfrm>
        </p:grpSpPr>
        <p:cxnSp>
          <p:nvCxnSpPr>
            <p:cNvPr id="31" name="PA_直接连接符 30"/>
            <p:cNvCxnSpPr/>
            <p:nvPr>
              <p:custDataLst>
                <p:tags r:id="rId21"/>
              </p:custDataLst>
            </p:nvPr>
          </p:nvCxnSpPr>
          <p:spPr>
            <a:xfrm flipH="1">
              <a:off x="3190897" y="4401156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直接连接符 30"/>
            <p:cNvCxnSpPr/>
            <p:nvPr>
              <p:custDataLst>
                <p:tags r:id="rId22"/>
              </p:custDataLst>
            </p:nvPr>
          </p:nvCxnSpPr>
          <p:spPr>
            <a:xfrm rot="5400000" flipH="1">
              <a:off x="2467504" y="4400362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菱形 23"/>
          <p:cNvSpPr/>
          <p:nvPr>
            <p:custDataLst>
              <p:tags r:id="rId7"/>
            </p:custDataLst>
          </p:nvPr>
        </p:nvSpPr>
        <p:spPr>
          <a:xfrm>
            <a:off x="2139442" y="563860"/>
            <a:ext cx="288637" cy="28863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PA_组合 58"/>
          <p:cNvGrpSpPr/>
          <p:nvPr>
            <p:custDataLst>
              <p:tags r:id="rId8"/>
            </p:custDataLst>
          </p:nvPr>
        </p:nvGrpSpPr>
        <p:grpSpPr>
          <a:xfrm>
            <a:off x="5182600" y="5711062"/>
            <a:ext cx="369806" cy="856603"/>
            <a:chOff x="6697441" y="5773974"/>
            <a:chExt cx="439960" cy="1019104"/>
          </a:xfrm>
        </p:grpSpPr>
        <p:grpSp>
          <p:nvGrpSpPr>
            <p:cNvPr id="50" name="PA_组合 49"/>
            <p:cNvGrpSpPr/>
            <p:nvPr>
              <p:custDataLst>
                <p:tags r:id="rId12"/>
              </p:custDataLst>
            </p:nvPr>
          </p:nvGrpSpPr>
          <p:grpSpPr>
            <a:xfrm>
              <a:off x="6698167" y="6159623"/>
              <a:ext cx="439234" cy="219131"/>
              <a:chOff x="2467501" y="4444780"/>
              <a:chExt cx="1442026" cy="719417"/>
            </a:xfrm>
          </p:grpSpPr>
          <p:cxnSp>
            <p:nvCxnSpPr>
              <p:cNvPr id="51" name="PA_直接连接符 30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3190895" y="4445567"/>
                <a:ext cx="718632" cy="71863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_直接连接符 30"/>
              <p:cNvCxnSpPr/>
              <p:nvPr>
                <p:custDataLst>
                  <p:tags r:id="rId20"/>
                </p:custDataLst>
              </p:nvPr>
            </p:nvCxnSpPr>
            <p:spPr>
              <a:xfrm rot="5400000" flipH="1">
                <a:off x="2467503" y="4444778"/>
                <a:ext cx="718630" cy="718633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PA_组合 49"/>
            <p:cNvGrpSpPr/>
            <p:nvPr>
              <p:custDataLst>
                <p:tags r:id="rId13"/>
              </p:custDataLst>
            </p:nvPr>
          </p:nvGrpSpPr>
          <p:grpSpPr>
            <a:xfrm>
              <a:off x="6698167" y="5773974"/>
              <a:ext cx="439233" cy="219133"/>
              <a:chOff x="2467503" y="4400363"/>
              <a:chExt cx="1442024" cy="719424"/>
            </a:xfrm>
          </p:grpSpPr>
          <p:cxnSp>
            <p:nvCxnSpPr>
              <p:cNvPr id="54" name="PA_直接连接符 30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_直接连接符 30"/>
              <p:cNvCxnSpPr/>
              <p:nvPr>
                <p:custDataLst>
                  <p:tags r:id="rId18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PA_组合 49"/>
            <p:cNvGrpSpPr/>
            <p:nvPr>
              <p:custDataLst>
                <p:tags r:id="rId14"/>
              </p:custDataLst>
            </p:nvPr>
          </p:nvGrpSpPr>
          <p:grpSpPr>
            <a:xfrm>
              <a:off x="6697441" y="6573945"/>
              <a:ext cx="439233" cy="219133"/>
              <a:chOff x="2467503" y="4400363"/>
              <a:chExt cx="1442024" cy="719424"/>
            </a:xfrm>
          </p:grpSpPr>
          <p:cxnSp>
            <p:nvCxnSpPr>
              <p:cNvPr id="57" name="PA_直接连接符 30"/>
              <p:cNvCxnSpPr/>
              <p:nvPr>
                <p:custDataLst>
                  <p:tags r:id="rId15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PA_直接连接符 30"/>
              <p:cNvCxnSpPr/>
              <p:nvPr>
                <p:custDataLst>
                  <p:tags r:id="rId16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/>
          <p:cNvSpPr txBox="1"/>
          <p:nvPr/>
        </p:nvSpPr>
        <p:spPr>
          <a:xfrm>
            <a:off x="9161053" y="1479456"/>
            <a:ext cx="2534285" cy="5232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 language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96430" y="2581276"/>
            <a:ext cx="5121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atin typeface="Ashford" panose="040B0500000000000000" pitchFamily="82" charset="0"/>
                <a:ea typeface="微软雅黑" panose="020B0503020204020204" charset="-122"/>
              </a:rPr>
              <a:t>Bean Eating!</a:t>
            </a:r>
            <a:endParaRPr lang="zh-CN" altLang="en-US" sz="6600" b="1" dirty="0">
              <a:latin typeface="Ashford" panose="040B0500000000000000" pitchFamily="82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9147" y="4506685"/>
            <a:ext cx="481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------Project of:</a:t>
            </a:r>
          </a:p>
          <a:p>
            <a:pPr algn="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Sun 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Haoran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Yang 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Lixinhao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en-US" altLang="zh-CN" sz="16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Shen Yucheng   Yu 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yue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PA_菱形 23"/>
          <p:cNvSpPr/>
          <p:nvPr>
            <p:custDataLst>
              <p:tags r:id="rId9"/>
            </p:custDataLst>
          </p:nvPr>
        </p:nvSpPr>
        <p:spPr>
          <a:xfrm flipH="1">
            <a:off x="8424210" y="1632598"/>
            <a:ext cx="602250" cy="602250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菱形 23"/>
          <p:cNvSpPr/>
          <p:nvPr>
            <p:custDataLst>
              <p:tags r:id="rId10"/>
            </p:custDataLst>
          </p:nvPr>
        </p:nvSpPr>
        <p:spPr>
          <a:xfrm flipH="1">
            <a:off x="8986757" y="852983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菱形 23"/>
          <p:cNvSpPr/>
          <p:nvPr>
            <p:custDataLst>
              <p:tags r:id="rId11"/>
            </p:custDataLst>
          </p:nvPr>
        </p:nvSpPr>
        <p:spPr>
          <a:xfrm flipH="1">
            <a:off x="11590147" y="1310620"/>
            <a:ext cx="288637" cy="288637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1942">
        <p:comb/>
      </p:transition>
    </mc:Choice>
    <mc:Fallback xmlns="">
      <p:transition spd="slow" advTm="31942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250"/>
                            </p:stCondLst>
                            <p:childTnLst>
                              <p:par>
                                <p:cTn id="1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750"/>
                            </p:stCondLst>
                            <p:childTnLst>
                              <p:par>
                                <p:cTn id="1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20" grpId="0" bldLvl="0" animBg="1"/>
      <p:bldP spid="21" grpId="0" bldLvl="0" animBg="1"/>
      <p:bldP spid="24" grpId="0" bldLvl="0" animBg="1"/>
      <p:bldP spid="25" grpId="0" bldLvl="0" animBg="1"/>
      <p:bldP spid="60" grpId="0" bldLvl="0" animBg="1"/>
      <p:bldP spid="10" grpId="0" animBg="1"/>
      <p:bldP spid="6" grpId="0"/>
      <p:bldP spid="7" grpId="0"/>
      <p:bldP spid="8" grpId="0" bldLvl="0" animBg="1"/>
      <p:bldP spid="9" grpId="0" bldLvl="0" animBg="1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3808" y="240241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Analyze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297425-DA74-4860-A540-4B30275A497A}"/>
              </a:ext>
            </a:extLst>
          </p:cNvPr>
          <p:cNvGrpSpPr/>
          <p:nvPr/>
        </p:nvGrpSpPr>
        <p:grpSpPr>
          <a:xfrm>
            <a:off x="968030" y="1166934"/>
            <a:ext cx="2966782" cy="4480228"/>
            <a:chOff x="702990" y="1487387"/>
            <a:chExt cx="3332879" cy="429756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B2EE785-CF4B-46B2-B916-A3C7933B35F8}"/>
                </a:ext>
              </a:extLst>
            </p:cNvPr>
            <p:cNvSpPr/>
            <p:nvPr/>
          </p:nvSpPr>
          <p:spPr>
            <a:xfrm>
              <a:off x="1353859" y="1487387"/>
              <a:ext cx="2031140" cy="8409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Eat a bean plus 10 scores</a:t>
              </a:r>
            </a:p>
          </p:txBody>
        </p:sp>
        <p:sp>
          <p:nvSpPr>
            <p:cNvPr id="8" name="下箭头 51">
              <a:extLst>
                <a:ext uri="{FF2B5EF4-FFF2-40B4-BE49-F238E27FC236}">
                  <a16:creationId xmlns:a16="http://schemas.microsoft.com/office/drawing/2014/main" id="{2B894C46-A429-482F-BE48-44E97C88FDB5}"/>
                </a:ext>
              </a:extLst>
            </p:cNvPr>
            <p:cNvSpPr/>
            <p:nvPr/>
          </p:nvSpPr>
          <p:spPr>
            <a:xfrm>
              <a:off x="2222325" y="4920032"/>
              <a:ext cx="288002" cy="504004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流程图: 过程 8">
              <a:extLst>
                <a:ext uri="{FF2B5EF4-FFF2-40B4-BE49-F238E27FC236}">
                  <a16:creationId xmlns:a16="http://schemas.microsoft.com/office/drawing/2014/main" id="{C478D104-39EB-4976-8861-B4C034F50990}"/>
                </a:ext>
              </a:extLst>
            </p:cNvPr>
            <p:cNvSpPr/>
            <p:nvPr/>
          </p:nvSpPr>
          <p:spPr>
            <a:xfrm>
              <a:off x="1389428" y="5424035"/>
              <a:ext cx="1915029" cy="360916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You win</a:t>
              </a:r>
            </a:p>
          </p:txBody>
        </p:sp>
        <p:sp>
          <p:nvSpPr>
            <p:cNvPr id="10" name="下箭头 5">
              <a:extLst>
                <a:ext uri="{FF2B5EF4-FFF2-40B4-BE49-F238E27FC236}">
                  <a16:creationId xmlns:a16="http://schemas.microsoft.com/office/drawing/2014/main" id="{D8A106D7-E84B-4C2E-A4D2-10781CC0B369}"/>
                </a:ext>
              </a:extLst>
            </p:cNvPr>
            <p:cNvSpPr/>
            <p:nvPr/>
          </p:nvSpPr>
          <p:spPr>
            <a:xfrm>
              <a:off x="2267101" y="2331566"/>
              <a:ext cx="204659" cy="255835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" name="流程图: 决策 12">
              <a:extLst>
                <a:ext uri="{FF2B5EF4-FFF2-40B4-BE49-F238E27FC236}">
                  <a16:creationId xmlns:a16="http://schemas.microsoft.com/office/drawing/2014/main" id="{B21147EE-8BE1-4AA3-A053-7F4C0C7955CC}"/>
                </a:ext>
              </a:extLst>
            </p:cNvPr>
            <p:cNvSpPr/>
            <p:nvPr/>
          </p:nvSpPr>
          <p:spPr>
            <a:xfrm>
              <a:off x="702990" y="2568575"/>
              <a:ext cx="3332879" cy="1533407"/>
            </a:xfrm>
            <a:prstGeom prst="flowChartDecision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Player’s scores== scores of this level</a:t>
              </a:r>
            </a:p>
          </p:txBody>
        </p:sp>
        <p:sp>
          <p:nvSpPr>
            <p:cNvPr id="14" name="下箭头 14">
              <a:extLst>
                <a:ext uri="{FF2B5EF4-FFF2-40B4-BE49-F238E27FC236}">
                  <a16:creationId xmlns:a16="http://schemas.microsoft.com/office/drawing/2014/main" id="{A7FCDF79-8CAF-40FC-9192-0230B245D72D}"/>
                </a:ext>
              </a:extLst>
            </p:cNvPr>
            <p:cNvSpPr/>
            <p:nvPr/>
          </p:nvSpPr>
          <p:spPr>
            <a:xfrm>
              <a:off x="2222325" y="4063434"/>
              <a:ext cx="288002" cy="504004"/>
            </a:xfrm>
            <a:prstGeom prst="down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B8EDADD6-64E3-4E2B-AB5C-182868485959}"/>
                </a:ext>
              </a:extLst>
            </p:cNvPr>
            <p:cNvSpPr/>
            <p:nvPr/>
          </p:nvSpPr>
          <p:spPr>
            <a:xfrm>
              <a:off x="1389428" y="4558413"/>
              <a:ext cx="1915028" cy="391007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Next level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97945" y="240254"/>
            <a:ext cx="4630597" cy="6407969"/>
            <a:chOff x="5915608" y="451748"/>
            <a:chExt cx="4630597" cy="640796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0297425-DA74-4860-A540-4B30275A497A}"/>
                </a:ext>
              </a:extLst>
            </p:cNvPr>
            <p:cNvGrpSpPr/>
            <p:nvPr/>
          </p:nvGrpSpPr>
          <p:grpSpPr>
            <a:xfrm>
              <a:off x="5915608" y="451748"/>
              <a:ext cx="4630597" cy="6407969"/>
              <a:chOff x="852806" y="1284812"/>
              <a:chExt cx="6203262" cy="7329797"/>
            </a:xfrm>
          </p:grpSpPr>
          <p:sp>
            <p:nvSpPr>
              <p:cNvPr id="19" name="流程图: 数据 18">
                <a:extLst>
                  <a:ext uri="{FF2B5EF4-FFF2-40B4-BE49-F238E27FC236}">
                    <a16:creationId xmlns:a16="http://schemas.microsoft.com/office/drawing/2014/main" id="{9B2EE785-CF4B-46B2-B916-A3C7933B35F8}"/>
                  </a:ext>
                </a:extLst>
              </p:cNvPr>
              <p:cNvSpPr/>
              <p:nvPr/>
            </p:nvSpPr>
            <p:spPr>
              <a:xfrm>
                <a:off x="1134269" y="1284812"/>
                <a:ext cx="2552700" cy="1056832"/>
              </a:xfrm>
              <a:prstGeom prst="flowChartInputOutpu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Read: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the position of player;(</a:t>
                </a:r>
                <a:r>
                  <a:rPr lang="en-US" altLang="zh-CN" sz="1400" dirty="0" err="1">
                    <a:latin typeface="+mj-ea"/>
                    <a:ea typeface="+mj-ea"/>
                  </a:rPr>
                  <a:t>x,y</a:t>
                </a:r>
                <a:r>
                  <a:rPr lang="en-US" altLang="zh-CN" sz="1400" dirty="0">
                    <a:latin typeface="+mj-ea"/>
                    <a:ea typeface="+mj-ea"/>
                  </a:rPr>
                  <a:t>)</a:t>
                </a:r>
              </a:p>
            </p:txBody>
          </p:sp>
          <p:sp>
            <p:nvSpPr>
              <p:cNvPr id="20" name="流程图: 数据 19">
                <a:extLst>
                  <a:ext uri="{FF2B5EF4-FFF2-40B4-BE49-F238E27FC236}">
                    <a16:creationId xmlns:a16="http://schemas.microsoft.com/office/drawing/2014/main" id="{3C36E5DC-10C1-46AA-8EA2-EAA44D992E0E}"/>
                  </a:ext>
                </a:extLst>
              </p:cNvPr>
              <p:cNvSpPr/>
              <p:nvPr/>
            </p:nvSpPr>
            <p:spPr>
              <a:xfrm>
                <a:off x="852806" y="2574747"/>
                <a:ext cx="2754788" cy="1239567"/>
              </a:xfrm>
              <a:prstGeom prst="flowChartInputOutpu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Read:</a:t>
                </a:r>
              </a:p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the position of ghosts;</a:t>
                </a:r>
                <a:r>
                  <a:rPr lang="en-US" altLang="zh-CN" sz="1400" dirty="0">
                    <a:latin typeface="+mj-ea"/>
                    <a:ea typeface="+mj-ea"/>
                    <a:sym typeface="+mn-ea"/>
                  </a:rPr>
                  <a:t>(</a:t>
                </a:r>
                <a:r>
                  <a:rPr lang="en-US" altLang="zh-CN" sz="1400" dirty="0" err="1">
                    <a:latin typeface="+mj-ea"/>
                    <a:ea typeface="+mj-ea"/>
                    <a:sym typeface="+mn-ea"/>
                  </a:rPr>
                  <a:t>x</a:t>
                </a:r>
                <a:r>
                  <a:rPr lang="en-US" altLang="zh-CN" sz="1400" baseline="-25000" dirty="0" err="1">
                    <a:latin typeface="+mj-ea"/>
                    <a:ea typeface="+mj-ea"/>
                    <a:sym typeface="+mn-ea"/>
                  </a:rPr>
                  <a:t>i</a:t>
                </a:r>
                <a:r>
                  <a:rPr lang="en-US" altLang="zh-CN" sz="1400" dirty="0" err="1">
                    <a:latin typeface="+mj-ea"/>
                    <a:ea typeface="+mj-ea"/>
                    <a:sym typeface="+mn-ea"/>
                  </a:rPr>
                  <a:t>,y</a:t>
                </a:r>
                <a:r>
                  <a:rPr lang="en-US" altLang="zh-CN" sz="1400" baseline="-25000" dirty="0" err="1">
                    <a:latin typeface="+mj-ea"/>
                    <a:ea typeface="+mj-ea"/>
                    <a:sym typeface="+mn-ea"/>
                  </a:rPr>
                  <a:t>i</a:t>
                </a:r>
                <a:r>
                  <a:rPr lang="en-US" altLang="zh-CN" sz="1400" dirty="0">
                    <a:latin typeface="+mj-ea"/>
                    <a:ea typeface="+mj-ea"/>
                    <a:sym typeface="+mn-ea"/>
                  </a:rPr>
                  <a:t>)</a:t>
                </a:r>
                <a:endParaRPr lang="en-US" altLang="zh-CN" sz="1400" dirty="0">
                  <a:latin typeface="+mj-ea"/>
                  <a:ea typeface="+mj-ea"/>
                </a:endParaRPr>
              </a:p>
            </p:txBody>
          </p:sp>
          <p:sp>
            <p:nvSpPr>
              <p:cNvPr id="21" name="流程图: 决策 20">
                <a:extLst>
                  <a:ext uri="{FF2B5EF4-FFF2-40B4-BE49-F238E27FC236}">
                    <a16:creationId xmlns:a16="http://schemas.microsoft.com/office/drawing/2014/main" id="{80EF96D8-7D0B-472F-BEC7-77C9D608FDD5}"/>
                  </a:ext>
                </a:extLst>
              </p:cNvPr>
              <p:cNvSpPr/>
              <p:nvPr/>
            </p:nvSpPr>
            <p:spPr>
              <a:xfrm>
                <a:off x="895297" y="4103437"/>
                <a:ext cx="2553335" cy="1174750"/>
              </a:xfrm>
              <a:prstGeom prst="flowChartDecision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(</a:t>
                </a:r>
                <a:r>
                  <a:rPr lang="en-US" altLang="zh-CN" dirty="0" err="1">
                    <a:latin typeface="+mj-ea"/>
                    <a:ea typeface="+mj-ea"/>
                  </a:rPr>
                  <a:t>x,y</a:t>
                </a:r>
                <a:r>
                  <a:rPr lang="en-US" altLang="zh-CN" dirty="0">
                    <a:latin typeface="+mj-ea"/>
                    <a:ea typeface="+mj-ea"/>
                  </a:rPr>
                  <a:t>)==</a:t>
                </a:r>
              </a:p>
              <a:p>
                <a:pPr algn="ctr"/>
                <a:r>
                  <a:rPr lang="en-US" altLang="zh-CN" dirty="0">
                    <a:latin typeface="+mj-ea"/>
                    <a:ea typeface="+mj-ea"/>
                    <a:sym typeface="+mn-ea"/>
                  </a:rPr>
                  <a:t>(</a:t>
                </a:r>
                <a:r>
                  <a:rPr lang="en-US" altLang="zh-CN" dirty="0" err="1">
                    <a:latin typeface="+mj-ea"/>
                    <a:ea typeface="+mj-ea"/>
                    <a:sym typeface="+mn-ea"/>
                  </a:rPr>
                  <a:t>x</a:t>
                </a:r>
                <a:r>
                  <a:rPr lang="en-US" altLang="zh-CN" baseline="-25000" dirty="0" err="1">
                    <a:latin typeface="+mj-ea"/>
                    <a:ea typeface="+mj-ea"/>
                    <a:sym typeface="+mn-ea"/>
                  </a:rPr>
                  <a:t>i</a:t>
                </a:r>
                <a:r>
                  <a:rPr lang="en-US" altLang="zh-CN" dirty="0" err="1">
                    <a:latin typeface="+mj-ea"/>
                    <a:ea typeface="+mj-ea"/>
                    <a:sym typeface="+mn-ea"/>
                  </a:rPr>
                  <a:t>,y</a:t>
                </a:r>
                <a:r>
                  <a:rPr lang="en-US" altLang="zh-CN" baseline="-25000" dirty="0" err="1">
                    <a:latin typeface="+mj-ea"/>
                    <a:ea typeface="+mj-ea"/>
                    <a:sym typeface="+mn-ea"/>
                  </a:rPr>
                  <a:t>i</a:t>
                </a:r>
                <a:r>
                  <a:rPr lang="en-US" altLang="zh-CN" dirty="0">
                    <a:latin typeface="+mj-ea"/>
                    <a:ea typeface="+mj-ea"/>
                    <a:sym typeface="+mn-ea"/>
                  </a:rPr>
                  <a:t>)</a:t>
                </a:r>
                <a:endParaRPr lang="en-US" altLang="zh-CN" dirty="0">
                  <a:latin typeface="+mj-ea"/>
                  <a:ea typeface="+mj-ea"/>
                </a:endParaRPr>
              </a:p>
            </p:txBody>
          </p:sp>
          <p:sp>
            <p:nvSpPr>
              <p:cNvPr id="22" name="下箭头 51">
                <a:extLst>
                  <a:ext uri="{FF2B5EF4-FFF2-40B4-BE49-F238E27FC236}">
                    <a16:creationId xmlns:a16="http://schemas.microsoft.com/office/drawing/2014/main" id="{2B894C46-A429-482F-BE48-44E97C88FDB5}"/>
                  </a:ext>
                </a:extLst>
              </p:cNvPr>
              <p:cNvSpPr/>
              <p:nvPr/>
            </p:nvSpPr>
            <p:spPr>
              <a:xfrm>
                <a:off x="2020641" y="5286900"/>
                <a:ext cx="288002" cy="504004"/>
              </a:xfrm>
              <a:prstGeom prst="downArrow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4" name="下箭头 5">
                <a:extLst>
                  <a:ext uri="{FF2B5EF4-FFF2-40B4-BE49-F238E27FC236}">
                    <a16:creationId xmlns:a16="http://schemas.microsoft.com/office/drawing/2014/main" id="{D8A106D7-E84B-4C2E-A4D2-10781CC0B369}"/>
                  </a:ext>
                </a:extLst>
              </p:cNvPr>
              <p:cNvSpPr/>
              <p:nvPr/>
            </p:nvSpPr>
            <p:spPr>
              <a:xfrm>
                <a:off x="2099757" y="2310199"/>
                <a:ext cx="204659" cy="255835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" name="下箭头 7">
                <a:extLst>
                  <a:ext uri="{FF2B5EF4-FFF2-40B4-BE49-F238E27FC236}">
                    <a16:creationId xmlns:a16="http://schemas.microsoft.com/office/drawing/2014/main" id="{4806EC9D-F833-4267-B0DE-9C8B7D0F825B}"/>
                  </a:ext>
                </a:extLst>
              </p:cNvPr>
              <p:cNvSpPr/>
              <p:nvPr/>
            </p:nvSpPr>
            <p:spPr>
              <a:xfrm>
                <a:off x="2047725" y="3879245"/>
                <a:ext cx="248478" cy="190192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7" name="流程图: 决策 26">
                <a:extLst>
                  <a:ext uri="{FF2B5EF4-FFF2-40B4-BE49-F238E27FC236}">
                    <a16:creationId xmlns:a16="http://schemas.microsoft.com/office/drawing/2014/main" id="{B21147EE-8BE1-4AA3-A053-7F4C0C7955CC}"/>
                  </a:ext>
                </a:extLst>
              </p:cNvPr>
              <p:cNvSpPr/>
              <p:nvPr/>
            </p:nvSpPr>
            <p:spPr>
              <a:xfrm>
                <a:off x="895298" y="6581727"/>
                <a:ext cx="2553335" cy="1174750"/>
              </a:xfrm>
              <a:prstGeom prst="flowChartDecision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Life==0</a:t>
                </a:r>
              </a:p>
            </p:txBody>
          </p:sp>
          <p:sp>
            <p:nvSpPr>
              <p:cNvPr id="28" name="下箭头 14">
                <a:extLst>
                  <a:ext uri="{FF2B5EF4-FFF2-40B4-BE49-F238E27FC236}">
                    <a16:creationId xmlns:a16="http://schemas.microsoft.com/office/drawing/2014/main" id="{A7FCDF79-8CAF-40FC-9192-0230B245D72D}"/>
                  </a:ext>
                </a:extLst>
              </p:cNvPr>
              <p:cNvSpPr/>
              <p:nvPr/>
            </p:nvSpPr>
            <p:spPr>
              <a:xfrm>
                <a:off x="1947768" y="7672873"/>
                <a:ext cx="427552" cy="504004"/>
              </a:xfrm>
              <a:prstGeom prst="downArrow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+mj-ea"/>
                    <a:ea typeface="+mj-ea"/>
                  </a:rPr>
                  <a:t>N</a:t>
                </a:r>
              </a:p>
            </p:txBody>
          </p:sp>
          <p:sp>
            <p:nvSpPr>
              <p:cNvPr id="29" name="流程图: 过程 28">
                <a:extLst>
                  <a:ext uri="{FF2B5EF4-FFF2-40B4-BE49-F238E27FC236}">
                    <a16:creationId xmlns:a16="http://schemas.microsoft.com/office/drawing/2014/main" id="{B8EDADD6-64E3-4E2B-AB5C-182868485959}"/>
                  </a:ext>
                </a:extLst>
              </p:cNvPr>
              <p:cNvSpPr/>
              <p:nvPr/>
            </p:nvSpPr>
            <p:spPr>
              <a:xfrm>
                <a:off x="945635" y="8093274"/>
                <a:ext cx="2553335" cy="521335"/>
              </a:xfrm>
              <a:prstGeom prst="flowChartProcess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+mj-ea"/>
                    <a:ea typeface="+mj-ea"/>
                  </a:rPr>
                  <a:t>Continue</a:t>
                </a:r>
                <a:endParaRPr lang="en-US" altLang="zh-CN" sz="2000" dirty="0">
                  <a:latin typeface="+mj-ea"/>
                  <a:ea typeface="+mj-ea"/>
                </a:endParaRPr>
              </a:p>
            </p:txBody>
          </p:sp>
          <p:sp>
            <p:nvSpPr>
              <p:cNvPr id="30" name="右箭头 16">
                <a:extLst>
                  <a:ext uri="{FF2B5EF4-FFF2-40B4-BE49-F238E27FC236}">
                    <a16:creationId xmlns:a16="http://schemas.microsoft.com/office/drawing/2014/main" id="{8353EDD1-B22F-40BF-80F0-E4FC240C8F61}"/>
                  </a:ext>
                </a:extLst>
              </p:cNvPr>
              <p:cNvSpPr/>
              <p:nvPr/>
            </p:nvSpPr>
            <p:spPr>
              <a:xfrm>
                <a:off x="3448633" y="6898275"/>
                <a:ext cx="898525" cy="541655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Y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0FD4D00-D972-4F50-9D0B-E2003BD45C38}"/>
                  </a:ext>
                </a:extLst>
              </p:cNvPr>
              <p:cNvSpPr/>
              <p:nvPr/>
            </p:nvSpPr>
            <p:spPr>
              <a:xfrm>
                <a:off x="4347158" y="6448634"/>
                <a:ext cx="2708910" cy="117348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+mj-ea"/>
                    <a:ea typeface="+mj-ea"/>
                  </a:rPr>
                  <a:t>Game</a:t>
                </a:r>
              </a:p>
              <a:p>
                <a:pPr algn="ctr"/>
                <a:r>
                  <a:rPr lang="en-US" altLang="zh-CN" sz="2800" dirty="0">
                    <a:latin typeface="+mj-ea"/>
                    <a:ea typeface="+mj-ea"/>
                  </a:rPr>
                  <a:t>Over </a:t>
                </a:r>
              </a:p>
            </p:txBody>
          </p:sp>
        </p:grpSp>
        <p:sp>
          <p:nvSpPr>
            <p:cNvPr id="32" name="流程图: 过程 31">
              <a:extLst>
                <a:ext uri="{FF2B5EF4-FFF2-40B4-BE49-F238E27FC236}">
                  <a16:creationId xmlns:a16="http://schemas.microsoft.com/office/drawing/2014/main" id="{B8EDADD6-64E3-4E2B-AB5C-182868485959}"/>
                </a:ext>
              </a:extLst>
            </p:cNvPr>
            <p:cNvSpPr/>
            <p:nvPr/>
          </p:nvSpPr>
          <p:spPr>
            <a:xfrm>
              <a:off x="5944962" y="4398752"/>
              <a:ext cx="1938341" cy="463501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Life-1</a:t>
              </a:r>
              <a:endParaRPr lang="en-US" altLang="zh-CN" dirty="0">
                <a:latin typeface="+mj-ea"/>
                <a:ea typeface="+mj-ea"/>
              </a:endParaRPr>
            </a:p>
          </p:txBody>
        </p:sp>
        <p:sp>
          <p:nvSpPr>
            <p:cNvPr id="33" name="下箭头 7">
              <a:extLst>
                <a:ext uri="{FF2B5EF4-FFF2-40B4-BE49-F238E27FC236}">
                  <a16:creationId xmlns:a16="http://schemas.microsoft.com/office/drawing/2014/main" id="{4806EC9D-F833-4267-B0DE-9C8B7D0F825B}"/>
                </a:ext>
              </a:extLst>
            </p:cNvPr>
            <p:cNvSpPr/>
            <p:nvPr/>
          </p:nvSpPr>
          <p:spPr>
            <a:xfrm>
              <a:off x="6799811" y="4895448"/>
              <a:ext cx="185483" cy="166273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04" y="763461"/>
            <a:ext cx="10335406" cy="18114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36" y="1225877"/>
            <a:ext cx="5230149" cy="47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744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Function implementation &amp; Test</a:t>
            </a:r>
          </a:p>
        </p:txBody>
      </p:sp>
      <p:pic>
        <p:nvPicPr>
          <p:cNvPr id="2" name="Project_main 2018_3_19 23_17_06">
            <a:hlinkClick r:id="" action="ppaction://media"/>
            <a:extLst>
              <a:ext uri="{FF2B5EF4-FFF2-40B4-BE49-F238E27FC236}">
                <a16:creationId xmlns:a16="http://schemas.microsoft.com/office/drawing/2014/main" id="{CD4C441C-FA4F-4A57-B6BD-209F9C3946B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>
            <a:lum contrast="-1000"/>
          </a:blip>
          <a:srcRect l="490" r="37765"/>
          <a:stretch/>
        </p:blipFill>
        <p:spPr>
          <a:xfrm>
            <a:off x="288469" y="1224870"/>
            <a:ext cx="4533435" cy="5452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E34D50-77F6-47C4-9E75-A74ADD2E2B64}"/>
              </a:ext>
            </a:extLst>
          </p:cNvPr>
          <p:cNvSpPr txBox="1"/>
          <p:nvPr/>
        </p:nvSpPr>
        <p:spPr>
          <a:xfrm>
            <a:off x="473528" y="827991"/>
            <a:ext cx="27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Ghost eating wall  </a:t>
            </a:r>
            <a:endParaRPr lang="zh-CN" altLang="en-US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D47D78-5857-4AB2-8D38-E713BAB9BB37}"/>
              </a:ext>
            </a:extLst>
          </p:cNvPr>
          <p:cNvSpPr txBox="1"/>
          <p:nvPr/>
        </p:nvSpPr>
        <p:spPr>
          <a:xfrm>
            <a:off x="4952998" y="576173"/>
            <a:ext cx="6629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Reason: The ghost moves by wiping off the previous image and drawing a new one. If it can’t  judge whether the four directions are a wall or not, the movement of the ghost will cause the wall to be eaten.</a:t>
            </a:r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F55E336-34F5-406A-80F3-48FA909200CC}"/>
              </a:ext>
            </a:extLst>
          </p:cNvPr>
          <p:cNvGrpSpPr/>
          <p:nvPr/>
        </p:nvGrpSpPr>
        <p:grpSpPr>
          <a:xfrm>
            <a:off x="5001949" y="1503368"/>
            <a:ext cx="4757606" cy="3101289"/>
            <a:chOff x="5611584" y="1557911"/>
            <a:chExt cx="4740730" cy="309028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98349AB-1254-45F1-A7A5-DA85D900B3B1}"/>
                </a:ext>
              </a:extLst>
            </p:cNvPr>
            <p:cNvSpPr/>
            <p:nvPr/>
          </p:nvSpPr>
          <p:spPr>
            <a:xfrm>
              <a:off x="5611584" y="1557911"/>
              <a:ext cx="2231571" cy="6531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Judging whether there is a wall above</a:t>
              </a:r>
              <a:endParaRPr lang="zh-CN" altLang="en-US" dirty="0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7AA98539-40B0-4D67-A600-2F628FDD9560}"/>
                </a:ext>
              </a:extLst>
            </p:cNvPr>
            <p:cNvSpPr/>
            <p:nvPr/>
          </p:nvSpPr>
          <p:spPr>
            <a:xfrm>
              <a:off x="6553199" y="2286001"/>
              <a:ext cx="348343" cy="370114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8BF1CA8-E8C6-42E7-A76A-3921E66B84C7}"/>
                </a:ext>
              </a:extLst>
            </p:cNvPr>
            <p:cNvSpPr/>
            <p:nvPr/>
          </p:nvSpPr>
          <p:spPr>
            <a:xfrm>
              <a:off x="5622470" y="2699659"/>
              <a:ext cx="2231572" cy="968829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If (x, y-10) is white?</a:t>
              </a:r>
              <a:endParaRPr lang="zh-CN" altLang="en-US" dirty="0"/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0C0C613F-92CF-4259-91B3-17DFDAC456A0}"/>
                </a:ext>
              </a:extLst>
            </p:cNvPr>
            <p:cNvSpPr/>
            <p:nvPr/>
          </p:nvSpPr>
          <p:spPr>
            <a:xfrm>
              <a:off x="6553198" y="3722914"/>
              <a:ext cx="381001" cy="370114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7A2D4DDE-C0CB-4A49-9898-59D74F562ACF}"/>
                </a:ext>
              </a:extLst>
            </p:cNvPr>
            <p:cNvSpPr/>
            <p:nvPr/>
          </p:nvSpPr>
          <p:spPr>
            <a:xfrm>
              <a:off x="7908472" y="3026228"/>
              <a:ext cx="527958" cy="304800"/>
            </a:xfrm>
            <a:prstGeom prst="rightArrow">
              <a:avLst>
                <a:gd name="adj1" fmla="val 50000"/>
                <a:gd name="adj2" fmla="val 3928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397161-04CD-4717-828F-80D1E67551E6}"/>
                </a:ext>
              </a:extLst>
            </p:cNvPr>
            <p:cNvSpPr/>
            <p:nvPr/>
          </p:nvSpPr>
          <p:spPr>
            <a:xfrm>
              <a:off x="6117771" y="4125685"/>
              <a:ext cx="1240972" cy="5225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Break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03A3AF-CBEF-404A-A48D-13A514F5E235}"/>
                </a:ext>
              </a:extLst>
            </p:cNvPr>
            <p:cNvSpPr/>
            <p:nvPr/>
          </p:nvSpPr>
          <p:spPr>
            <a:xfrm>
              <a:off x="8567057" y="3026228"/>
              <a:ext cx="1785257" cy="304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Still move</a:t>
              </a:r>
              <a:endParaRPr lang="zh-CN" altLang="en-US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BF02699-A43C-48CA-AEC8-538118BCB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68" y="3494316"/>
            <a:ext cx="4937807" cy="31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5307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Function implementation &amp; Test</a:t>
            </a:r>
          </a:p>
        </p:txBody>
      </p:sp>
      <p:pic>
        <p:nvPicPr>
          <p:cNvPr id="3" name="Project_main 2018_5_29 20_49_05">
            <a:hlinkClick r:id="" action="ppaction://media"/>
            <a:extLst>
              <a:ext uri="{FF2B5EF4-FFF2-40B4-BE49-F238E27FC236}">
                <a16:creationId xmlns:a16="http://schemas.microsoft.com/office/drawing/2014/main" id="{8A3AA1AF-C6D6-4B16-B6BF-212F54820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4059"/>
                </p14:media>
              </p:ext>
            </p:extLst>
          </p:nvPr>
        </p:nvPicPr>
        <p:blipFill rotWithShape="1">
          <a:blip r:embed="rId6"/>
          <a:srcRect l="-457" t="-450" r="37538" b="-450"/>
          <a:stretch>
            <a:fillRect/>
          </a:stretch>
        </p:blipFill>
        <p:spPr>
          <a:xfrm>
            <a:off x="255585" y="1170442"/>
            <a:ext cx="4577671" cy="550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3C1411-999C-44B3-8575-D9EFBBECCFE9}"/>
              </a:ext>
            </a:extLst>
          </p:cNvPr>
          <p:cNvSpPr txBox="1"/>
          <p:nvPr/>
        </p:nvSpPr>
        <p:spPr>
          <a:xfrm>
            <a:off x="473528" y="827991"/>
            <a:ext cx="27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Ghost eating bean  </a:t>
            </a:r>
            <a:endParaRPr lang="zh-CN" altLang="en-US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88D0AA-982B-4FF2-98F8-C093A8CA3608}"/>
              </a:ext>
            </a:extLst>
          </p:cNvPr>
          <p:cNvSpPr txBox="1"/>
          <p:nvPr/>
        </p:nvSpPr>
        <p:spPr>
          <a:xfrm>
            <a:off x="4952998" y="576173"/>
            <a:ext cx="6629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Reason: The ghost moves by wiping off the previous image and drawing a new one. At first we decided to draw a black ghost in the previous position, but we do not draw the bean. 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B7F37B-9A4C-48AF-964D-2B69A7E13F52}"/>
              </a:ext>
            </a:extLst>
          </p:cNvPr>
          <p:cNvGrpSpPr/>
          <p:nvPr/>
        </p:nvGrpSpPr>
        <p:grpSpPr>
          <a:xfrm>
            <a:off x="4952998" y="1621971"/>
            <a:ext cx="7083224" cy="4963886"/>
            <a:chOff x="1091948" y="310720"/>
            <a:chExt cx="9481355" cy="5498601"/>
          </a:xfrm>
        </p:grpSpPr>
        <p:sp>
          <p:nvSpPr>
            <p:cNvPr id="7" name="流程图: 过程 6">
              <a:extLst>
                <a:ext uri="{FF2B5EF4-FFF2-40B4-BE49-F238E27FC236}">
                  <a16:creationId xmlns:a16="http://schemas.microsoft.com/office/drawing/2014/main" id="{76BF226C-62FE-4FC5-ADF2-B7071C755398}"/>
                </a:ext>
              </a:extLst>
            </p:cNvPr>
            <p:cNvSpPr/>
            <p:nvPr/>
          </p:nvSpPr>
          <p:spPr>
            <a:xfrm>
              <a:off x="1091950" y="310720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Get the coordinate of the ghost</a:t>
              </a:r>
              <a:endParaRPr lang="zh-CN" altLang="en-US" dirty="0"/>
            </a:p>
          </p:txBody>
        </p:sp>
        <p:sp>
          <p:nvSpPr>
            <p:cNvPr id="9" name="流程图: 过程 8">
              <a:extLst>
                <a:ext uri="{FF2B5EF4-FFF2-40B4-BE49-F238E27FC236}">
                  <a16:creationId xmlns:a16="http://schemas.microsoft.com/office/drawing/2014/main" id="{96D031C5-0DEC-4592-8DB3-6E79F80F30C8}"/>
                </a:ext>
              </a:extLst>
            </p:cNvPr>
            <p:cNvSpPr/>
            <p:nvPr/>
          </p:nvSpPr>
          <p:spPr>
            <a:xfrm>
              <a:off x="1091950" y="1904261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Change the coordinate to the position</a:t>
              </a:r>
              <a:endParaRPr lang="zh-CN" altLang="en-US" dirty="0"/>
            </a:p>
          </p:txBody>
        </p:sp>
        <p:sp>
          <p:nvSpPr>
            <p:cNvPr id="10" name="流程图: 决策 9">
              <a:extLst>
                <a:ext uri="{FF2B5EF4-FFF2-40B4-BE49-F238E27FC236}">
                  <a16:creationId xmlns:a16="http://schemas.microsoft.com/office/drawing/2014/main" id="{89ED42F4-7A8C-4CED-8C5F-9C3926884301}"/>
                </a:ext>
              </a:extLst>
            </p:cNvPr>
            <p:cNvSpPr/>
            <p:nvPr/>
          </p:nvSpPr>
          <p:spPr>
            <a:xfrm>
              <a:off x="6243965" y="1712008"/>
              <a:ext cx="2724711" cy="1026853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Color==</a:t>
              </a:r>
            </a:p>
            <a:p>
              <a:pPr algn="ctr"/>
              <a:r>
                <a:rPr lang="en-US" altLang="zh-CN" dirty="0"/>
                <a:t>BEAN</a:t>
              </a:r>
            </a:p>
            <a:p>
              <a:pPr algn="ctr"/>
              <a:r>
                <a:rPr lang="en-US" altLang="zh-CN" dirty="0"/>
                <a:t>CENTER</a:t>
              </a:r>
              <a:endParaRPr lang="zh-CN" altLang="en-US" dirty="0"/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C8E62A8B-561E-44CA-8CE3-116436CAE22C}"/>
                </a:ext>
              </a:extLst>
            </p:cNvPr>
            <p:cNvSpPr/>
            <p:nvPr/>
          </p:nvSpPr>
          <p:spPr>
            <a:xfrm>
              <a:off x="1091948" y="3491146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Check the color of the position</a:t>
              </a:r>
              <a:endParaRPr lang="zh-CN" altLang="en-US" dirty="0"/>
            </a:p>
          </p:txBody>
        </p:sp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8D2B87D2-8C16-438C-B051-E618287098E9}"/>
                </a:ext>
              </a:extLst>
            </p:cNvPr>
            <p:cNvSpPr/>
            <p:nvPr/>
          </p:nvSpPr>
          <p:spPr>
            <a:xfrm>
              <a:off x="2091599" y="5078031"/>
              <a:ext cx="813440" cy="71438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流程图: 接点 12">
              <a:extLst>
                <a:ext uri="{FF2B5EF4-FFF2-40B4-BE49-F238E27FC236}">
                  <a16:creationId xmlns:a16="http://schemas.microsoft.com/office/drawing/2014/main" id="{3636B734-6031-445F-8821-E5F04B5587E7}"/>
                </a:ext>
              </a:extLst>
            </p:cNvPr>
            <p:cNvSpPr/>
            <p:nvPr/>
          </p:nvSpPr>
          <p:spPr>
            <a:xfrm>
              <a:off x="7228075" y="447766"/>
              <a:ext cx="813440" cy="714381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" name="流程图: 过程 13">
              <a:extLst>
                <a:ext uri="{FF2B5EF4-FFF2-40B4-BE49-F238E27FC236}">
                  <a16:creationId xmlns:a16="http://schemas.microsoft.com/office/drawing/2014/main" id="{1592455A-208A-479A-992D-577DF8D9F87A}"/>
                </a:ext>
              </a:extLst>
            </p:cNvPr>
            <p:cNvSpPr/>
            <p:nvPr/>
          </p:nvSpPr>
          <p:spPr>
            <a:xfrm>
              <a:off x="7760560" y="3156010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Move</a:t>
              </a:r>
              <a:endParaRPr lang="zh-CN" altLang="en-US" dirty="0"/>
            </a:p>
          </p:txBody>
        </p:sp>
        <p:sp>
          <p:nvSpPr>
            <p:cNvPr id="15" name="流程图: 过程 14">
              <a:extLst>
                <a:ext uri="{FF2B5EF4-FFF2-40B4-BE49-F238E27FC236}">
                  <a16:creationId xmlns:a16="http://schemas.microsoft.com/office/drawing/2014/main" id="{762700C9-B8FE-401B-B2FD-43373BA63939}"/>
                </a:ext>
              </a:extLst>
            </p:cNvPr>
            <p:cNvSpPr/>
            <p:nvPr/>
          </p:nvSpPr>
          <p:spPr>
            <a:xfrm>
              <a:off x="7760559" y="4750659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Draw the bean again at the same position</a:t>
              </a:r>
              <a:endParaRPr lang="zh-CN" altLang="en-US" dirty="0"/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65A4E3D9-F478-468F-93B8-E17067239821}"/>
                </a:ext>
              </a:extLst>
            </p:cNvPr>
            <p:cNvSpPr/>
            <p:nvPr/>
          </p:nvSpPr>
          <p:spPr>
            <a:xfrm>
              <a:off x="4689628" y="3156010"/>
              <a:ext cx="2812743" cy="1058662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Move</a:t>
              </a:r>
              <a:endParaRPr lang="zh-CN" altLang="en-US" dirty="0"/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:a16="http://schemas.microsoft.com/office/drawing/2014/main" id="{FE02F98C-8A37-4167-832A-55D0B7A69F7C}"/>
                </a:ext>
              </a:extLst>
            </p:cNvPr>
            <p:cNvSpPr/>
            <p:nvPr/>
          </p:nvSpPr>
          <p:spPr>
            <a:xfrm>
              <a:off x="2276379" y="1368273"/>
              <a:ext cx="443883" cy="53598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28675693-2050-4928-AE57-EEA44FDF4E0D}"/>
                </a:ext>
              </a:extLst>
            </p:cNvPr>
            <p:cNvSpPr/>
            <p:nvPr/>
          </p:nvSpPr>
          <p:spPr>
            <a:xfrm>
              <a:off x="2276379" y="2961815"/>
              <a:ext cx="443883" cy="53598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4EE9309A-25CF-48B0-B8CE-6EEF78943FE2}"/>
                </a:ext>
              </a:extLst>
            </p:cNvPr>
            <p:cNvSpPr/>
            <p:nvPr/>
          </p:nvSpPr>
          <p:spPr>
            <a:xfrm>
              <a:off x="2280074" y="4542044"/>
              <a:ext cx="443883" cy="53598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25CE3853-DBB1-489B-B11E-A1A4D77F72A2}"/>
                </a:ext>
              </a:extLst>
            </p:cNvPr>
            <p:cNvSpPr/>
            <p:nvPr/>
          </p:nvSpPr>
          <p:spPr>
            <a:xfrm>
              <a:off x="7412854" y="1176020"/>
              <a:ext cx="443883" cy="53598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圆角右 20">
              <a:extLst>
                <a:ext uri="{FF2B5EF4-FFF2-40B4-BE49-F238E27FC236}">
                  <a16:creationId xmlns:a16="http://schemas.microsoft.com/office/drawing/2014/main" id="{53EF5EBC-B280-4C3F-8325-941014FACD4A}"/>
                </a:ext>
              </a:extLst>
            </p:cNvPr>
            <p:cNvSpPr/>
            <p:nvPr/>
          </p:nvSpPr>
          <p:spPr>
            <a:xfrm rot="5400000">
              <a:off x="8840679" y="2329648"/>
              <a:ext cx="1026850" cy="625874"/>
            </a:xfrm>
            <a:prstGeom prst="ben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圆角右 21">
              <a:extLst>
                <a:ext uri="{FF2B5EF4-FFF2-40B4-BE49-F238E27FC236}">
                  <a16:creationId xmlns:a16="http://schemas.microsoft.com/office/drawing/2014/main" id="{D44DE26F-AA4D-4B8B-9748-F1EDF7B6CF40}"/>
                </a:ext>
              </a:extLst>
            </p:cNvPr>
            <p:cNvSpPr/>
            <p:nvPr/>
          </p:nvSpPr>
          <p:spPr>
            <a:xfrm rot="16200000" flipH="1">
              <a:off x="5402063" y="2329648"/>
              <a:ext cx="1026850" cy="625874"/>
            </a:xfrm>
            <a:prstGeom prst="ben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A5155B07-FC49-4955-9EA3-773D4740F838}"/>
                </a:ext>
              </a:extLst>
            </p:cNvPr>
            <p:cNvSpPr/>
            <p:nvPr/>
          </p:nvSpPr>
          <p:spPr>
            <a:xfrm>
              <a:off x="8946840" y="4214672"/>
              <a:ext cx="443883" cy="53598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14B0C1A-0ED9-4077-8646-99EF3B318408}"/>
                </a:ext>
              </a:extLst>
            </p:cNvPr>
            <p:cNvSpPr/>
            <p:nvPr/>
          </p:nvSpPr>
          <p:spPr>
            <a:xfrm>
              <a:off x="5587011" y="2433592"/>
              <a:ext cx="369903" cy="3370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74614D-2732-4A0E-B852-0691A731BC10}"/>
                </a:ext>
              </a:extLst>
            </p:cNvPr>
            <p:cNvSpPr/>
            <p:nvPr/>
          </p:nvSpPr>
          <p:spPr>
            <a:xfrm>
              <a:off x="9297138" y="2433592"/>
              <a:ext cx="369903" cy="3370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26" name="箭头: 圆角右 25">
              <a:extLst>
                <a:ext uri="{FF2B5EF4-FFF2-40B4-BE49-F238E27FC236}">
                  <a16:creationId xmlns:a16="http://schemas.microsoft.com/office/drawing/2014/main" id="{CD150836-4F0E-4DEF-ADB7-337AFF5303C9}"/>
                </a:ext>
              </a:extLst>
            </p:cNvPr>
            <p:cNvSpPr/>
            <p:nvPr/>
          </p:nvSpPr>
          <p:spPr>
            <a:xfrm rot="10800000" flipV="1">
              <a:off x="3884173" y="688594"/>
              <a:ext cx="625874" cy="4389437"/>
            </a:xfrm>
            <a:prstGeom prst="ben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B0D6475-358B-48BE-A1AC-EF69BC728F36}"/>
                </a:ext>
              </a:extLst>
            </p:cNvPr>
            <p:cNvSpPr/>
            <p:nvPr/>
          </p:nvSpPr>
          <p:spPr>
            <a:xfrm>
              <a:off x="4378078" y="3685341"/>
              <a:ext cx="364912" cy="1864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07462B8-1BC7-4299-884C-C153D82BA1B6}"/>
                </a:ext>
              </a:extLst>
            </p:cNvPr>
            <p:cNvSpPr/>
            <p:nvPr/>
          </p:nvSpPr>
          <p:spPr>
            <a:xfrm>
              <a:off x="4354225" y="5069153"/>
              <a:ext cx="3432968" cy="2752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19B22BA-B6E7-44DC-A51C-82A38BC88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066" y="1892983"/>
            <a:ext cx="5712447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4113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Function implementation &amp; Test</a:t>
            </a:r>
          </a:p>
        </p:txBody>
      </p:sp>
      <p:pic>
        <p:nvPicPr>
          <p:cNvPr id="2" name="Project_main 2018_5_29 20_56_09">
            <a:hlinkClick r:id="" action="ppaction://media"/>
            <a:extLst>
              <a:ext uri="{FF2B5EF4-FFF2-40B4-BE49-F238E27FC236}">
                <a16:creationId xmlns:a16="http://schemas.microsoft.com/office/drawing/2014/main" id="{91FBB9E1-38BD-4A72-B236-4B558CA460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4030"/>
                </p14:media>
              </p:ext>
            </p:extLst>
          </p:nvPr>
        </p:nvPicPr>
        <p:blipFill rotWithShape="1">
          <a:blip r:embed="rId7"/>
          <a:srcRect l="-899" t="-900" r="37434" b="-900"/>
          <a:stretch/>
        </p:blipFill>
        <p:spPr>
          <a:xfrm>
            <a:off x="255815" y="1205110"/>
            <a:ext cx="4588328" cy="5519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FB074D-1289-42A2-84C7-8CA30D81433F}"/>
              </a:ext>
            </a:extLst>
          </p:cNvPr>
          <p:cNvSpPr txBox="1"/>
          <p:nvPr/>
        </p:nvSpPr>
        <p:spPr>
          <a:xfrm>
            <a:off x="473528" y="827991"/>
            <a:ext cx="303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Movement of </a:t>
            </a:r>
            <a:r>
              <a:rPr lang="en-US" altLang="zh-CN" dirty="0" err="1">
                <a:latin typeface="+mn-ea"/>
              </a:rPr>
              <a:t>Pac_man</a:t>
            </a:r>
            <a:r>
              <a:rPr lang="en-US" altLang="zh-CN" dirty="0">
                <a:latin typeface="+mn-ea"/>
              </a:rPr>
              <a:t>  </a:t>
            </a:r>
            <a:endParaRPr lang="zh-CN" altLang="en-US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55123-193B-47A7-BF6B-E0AC44BF03F8}"/>
              </a:ext>
            </a:extLst>
          </p:cNvPr>
          <p:cNvSpPr txBox="1"/>
          <p:nvPr/>
        </p:nvSpPr>
        <p:spPr>
          <a:xfrm>
            <a:off x="5165273" y="152742"/>
            <a:ext cx="6629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Reason: In the beginning, our design was to press w a s d to control the direction of movement. If there is no new command , it will move in the previous direction. But we have a moving judgement that if the </a:t>
            </a:r>
            <a:r>
              <a:rPr lang="en-US" altLang="zh-CN" dirty="0" err="1"/>
              <a:t>pac_man’s</a:t>
            </a:r>
            <a:r>
              <a:rPr lang="en-US" altLang="zh-CN" dirty="0"/>
              <a:t> coordinate is not an integer multiple of 20, the </a:t>
            </a:r>
            <a:r>
              <a:rPr lang="en-US" altLang="zh-CN" dirty="0" err="1"/>
              <a:t>pac_man</a:t>
            </a:r>
            <a:r>
              <a:rPr lang="en-US" altLang="zh-CN" dirty="0"/>
              <a:t> will not move in the command direction, but the previous command has been overwritten, so the </a:t>
            </a:r>
            <a:r>
              <a:rPr lang="en-US" altLang="zh-CN" dirty="0" err="1"/>
              <a:t>pac_man</a:t>
            </a:r>
            <a:r>
              <a:rPr lang="en-US" altLang="zh-CN" dirty="0"/>
              <a:t> will be stationary.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8D45A2A-9678-40AA-A350-0E35B195B2C7}"/>
              </a:ext>
            </a:extLst>
          </p:cNvPr>
          <p:cNvGrpSpPr/>
          <p:nvPr/>
        </p:nvGrpSpPr>
        <p:grpSpPr>
          <a:xfrm>
            <a:off x="5372174" y="2010670"/>
            <a:ext cx="6061911" cy="4444559"/>
            <a:chOff x="4795231" y="1480457"/>
            <a:chExt cx="6310908" cy="4627122"/>
          </a:xfrm>
        </p:grpSpPr>
        <p:sp>
          <p:nvSpPr>
            <p:cNvPr id="17" name="箭头: 手杖形 16">
              <a:extLst>
                <a:ext uri="{FF2B5EF4-FFF2-40B4-BE49-F238E27FC236}">
                  <a16:creationId xmlns:a16="http://schemas.microsoft.com/office/drawing/2014/main" id="{D2A5D145-C11E-427B-97C8-63510A21C289}"/>
                </a:ext>
              </a:extLst>
            </p:cNvPr>
            <p:cNvSpPr/>
            <p:nvPr/>
          </p:nvSpPr>
          <p:spPr>
            <a:xfrm rot="16200000">
              <a:off x="3688681" y="3221479"/>
              <a:ext cx="3652663" cy="1439564"/>
            </a:xfrm>
            <a:prstGeom prst="uturnArrow">
              <a:avLst>
                <a:gd name="adj1" fmla="val 8590"/>
                <a:gd name="adj2" fmla="val 8115"/>
                <a:gd name="adj3" fmla="val 16106"/>
                <a:gd name="adj4" fmla="val 8188"/>
                <a:gd name="adj5" fmla="val 10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669A9A54-1E9F-4A23-9BFE-2C08647B5FDD}"/>
                </a:ext>
              </a:extLst>
            </p:cNvPr>
            <p:cNvSpPr/>
            <p:nvPr/>
          </p:nvSpPr>
          <p:spPr>
            <a:xfrm>
              <a:off x="4944762" y="3612854"/>
              <a:ext cx="3057119" cy="979714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Is the command  valid?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2C69463-3C9B-42D5-B935-E4C4BECF4717}"/>
                </a:ext>
              </a:extLst>
            </p:cNvPr>
            <p:cNvSpPr/>
            <p:nvPr/>
          </p:nvSpPr>
          <p:spPr>
            <a:xfrm>
              <a:off x="5720442" y="2528586"/>
              <a:ext cx="1513116" cy="6096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Input a new command</a:t>
              </a:r>
              <a:endParaRPr lang="zh-CN" altLang="en-US" dirty="0"/>
            </a:p>
          </p:txBody>
        </p:sp>
        <p:sp>
          <p:nvSpPr>
            <p:cNvPr id="9" name="箭头: 下 8">
              <a:extLst>
                <a:ext uri="{FF2B5EF4-FFF2-40B4-BE49-F238E27FC236}">
                  <a16:creationId xmlns:a16="http://schemas.microsoft.com/office/drawing/2014/main" id="{BDAC513C-A45C-4AD6-ADB0-AA733CBA1C4B}"/>
                </a:ext>
              </a:extLst>
            </p:cNvPr>
            <p:cNvSpPr/>
            <p:nvPr/>
          </p:nvSpPr>
          <p:spPr>
            <a:xfrm>
              <a:off x="6273708" y="3222171"/>
              <a:ext cx="399234" cy="33745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箭头: 下 9">
              <a:extLst>
                <a:ext uri="{FF2B5EF4-FFF2-40B4-BE49-F238E27FC236}">
                  <a16:creationId xmlns:a16="http://schemas.microsoft.com/office/drawing/2014/main" id="{1E5CE17F-0DD1-4B96-9A08-7F500069E1C7}"/>
                </a:ext>
              </a:extLst>
            </p:cNvPr>
            <p:cNvSpPr/>
            <p:nvPr/>
          </p:nvSpPr>
          <p:spPr>
            <a:xfrm>
              <a:off x="6150356" y="4642919"/>
              <a:ext cx="645933" cy="662130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325DCF-7603-48C7-8EF4-58E0C55B29E5}"/>
                </a:ext>
              </a:extLst>
            </p:cNvPr>
            <p:cNvSpPr/>
            <p:nvPr/>
          </p:nvSpPr>
          <p:spPr>
            <a:xfrm>
              <a:off x="8956210" y="3699938"/>
              <a:ext cx="2149929" cy="84908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Executing this new command</a:t>
              </a:r>
              <a:endParaRPr lang="zh-CN" altLang="en-US" dirty="0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57CF2EA2-FA03-4AB1-A645-BB621CFBD707}"/>
                </a:ext>
              </a:extLst>
            </p:cNvPr>
            <p:cNvSpPr/>
            <p:nvPr/>
          </p:nvSpPr>
          <p:spPr>
            <a:xfrm>
              <a:off x="8004529" y="3787025"/>
              <a:ext cx="927192" cy="63137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25239B8-5967-44C8-9559-E5B2F7FDEC22}"/>
                </a:ext>
              </a:extLst>
            </p:cNvPr>
            <p:cNvSpPr/>
            <p:nvPr/>
          </p:nvSpPr>
          <p:spPr>
            <a:xfrm>
              <a:off x="5720442" y="1480457"/>
              <a:ext cx="1513116" cy="58124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The old command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9455CFC-98EA-4F58-AE22-D253A91148DE}"/>
                </a:ext>
              </a:extLst>
            </p:cNvPr>
            <p:cNvSpPr/>
            <p:nvPr/>
          </p:nvSpPr>
          <p:spPr>
            <a:xfrm>
              <a:off x="5236029" y="5305049"/>
              <a:ext cx="2547257" cy="8025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Executing the old command</a:t>
              </a:r>
              <a:endParaRPr lang="zh-CN" altLang="en-US" dirty="0"/>
            </a:p>
          </p:txBody>
        </p:sp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99C6D60A-0D80-44B1-A651-823D7E4277F4}"/>
                </a:ext>
              </a:extLst>
            </p:cNvPr>
            <p:cNvSpPr/>
            <p:nvPr/>
          </p:nvSpPr>
          <p:spPr>
            <a:xfrm>
              <a:off x="6259283" y="2082273"/>
              <a:ext cx="428146" cy="419632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Project_main 2018_5_29 21_02_24">
            <a:hlinkClick r:id="" action="ppaction://media"/>
            <a:extLst>
              <a:ext uri="{FF2B5EF4-FFF2-40B4-BE49-F238E27FC236}">
                <a16:creationId xmlns:a16="http://schemas.microsoft.com/office/drawing/2014/main" id="{F22A1CFD-0798-4E2B-8C2E-EAC239FAC5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st="5835"/>
                </p14:media>
              </p:ext>
            </p:extLst>
          </p:nvPr>
        </p:nvPicPr>
        <p:blipFill rotWithShape="1">
          <a:blip r:embed="rId8"/>
          <a:srcRect l="-11" t="-749" r="38051" b="-749"/>
          <a:stretch>
            <a:fillRect/>
          </a:stretch>
        </p:blipFill>
        <p:spPr>
          <a:xfrm>
            <a:off x="320118" y="1197323"/>
            <a:ext cx="4558601" cy="55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624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6814" y="2600498"/>
            <a:ext cx="9094573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59641" y="3623054"/>
            <a:ext cx="3548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Division of labor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4443" y="1086993"/>
            <a:ext cx="2299313" cy="2299313"/>
            <a:chOff x="4946343" y="1803114"/>
            <a:chExt cx="2299313" cy="2299313"/>
          </a:xfrm>
        </p:grpSpPr>
        <p:sp>
          <p:nvSpPr>
            <p:cNvPr id="5" name="PA_菱形 4"/>
            <p:cNvSpPr/>
            <p:nvPr>
              <p:custDataLst>
                <p:tags r:id="rId2"/>
              </p:custDataLst>
            </p:nvPr>
          </p:nvSpPr>
          <p:spPr>
            <a:xfrm>
              <a:off x="4946343" y="1803114"/>
              <a:ext cx="2299313" cy="2299313"/>
            </a:xfrm>
            <a:prstGeom prst="diamond">
              <a:avLst/>
            </a:prstGeom>
            <a:solidFill>
              <a:srgbClr val="F3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424764" y="2253299"/>
              <a:ext cx="13424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8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PA_菱形 4"/>
            <p:cNvSpPr/>
            <p:nvPr>
              <p:custDataLst>
                <p:tags r:id="rId3"/>
              </p:custDataLst>
            </p:nvPr>
          </p:nvSpPr>
          <p:spPr>
            <a:xfrm>
              <a:off x="5939726" y="3710238"/>
              <a:ext cx="312548" cy="3125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6134098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143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 animBg="1"/>
      <p:bldP spid="18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0222464" y="936313"/>
            <a:ext cx="1030823" cy="2079727"/>
            <a:chOff x="10222464" y="1622116"/>
            <a:chExt cx="1030823" cy="2079727"/>
          </a:xfrm>
        </p:grpSpPr>
        <p:sp>
          <p:nvSpPr>
            <p:cNvPr id="18" name="Freeform 18"/>
            <p:cNvSpPr/>
            <p:nvPr/>
          </p:nvSpPr>
          <p:spPr bwMode="auto">
            <a:xfrm>
              <a:off x="10306106" y="1710279"/>
              <a:ext cx="94718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10222464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10222464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26454" y="1268618"/>
            <a:ext cx="1408338" cy="1415119"/>
            <a:chOff x="1026454" y="1954421"/>
            <a:chExt cx="1408338" cy="1415119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026454" y="1954421"/>
              <a:ext cx="1408338" cy="1415119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90995" y="2141538"/>
              <a:ext cx="12057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Sun </a:t>
              </a:r>
              <a:r>
                <a:rPr lang="en-US" altLang="zh-CN" sz="2400" dirty="0" err="1">
                  <a:solidFill>
                    <a:schemeClr val="bg1"/>
                  </a:solidFill>
                </a:rPr>
                <a:t>Haoran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611943" y="936313"/>
            <a:ext cx="3693777" cy="2079727"/>
            <a:chOff x="1611943" y="1622116"/>
            <a:chExt cx="3693777" cy="2079727"/>
          </a:xfrm>
        </p:grpSpPr>
        <p:sp>
          <p:nvSpPr>
            <p:cNvPr id="6" name="Freeform 6"/>
            <p:cNvSpPr/>
            <p:nvPr/>
          </p:nvSpPr>
          <p:spPr bwMode="auto">
            <a:xfrm>
              <a:off x="1695584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611943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611943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897382" y="1954421"/>
              <a:ext cx="1408338" cy="141511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645024" y="2664241"/>
              <a:ext cx="1252357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061591" y="2237867"/>
              <a:ext cx="1215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Yang </a:t>
              </a:r>
              <a:r>
                <a:rPr lang="en-US" altLang="zh-CN" sz="2400" dirty="0" err="1">
                  <a:solidFill>
                    <a:schemeClr val="bg1"/>
                  </a:solidFill>
                </a:rPr>
                <a:t>Lixinhao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78349" y="936313"/>
            <a:ext cx="3700559" cy="2079727"/>
            <a:chOff x="4478349" y="1622116"/>
            <a:chExt cx="3700559" cy="2079727"/>
          </a:xfrm>
        </p:grpSpPr>
        <p:sp>
          <p:nvSpPr>
            <p:cNvPr id="10" name="Freeform 10"/>
            <p:cNvSpPr/>
            <p:nvPr/>
          </p:nvSpPr>
          <p:spPr bwMode="auto">
            <a:xfrm>
              <a:off x="4566511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5" y="0"/>
                    <a:pt x="227" y="101"/>
                    <a:pt x="227" y="227"/>
                  </a:cubicBezTo>
                  <a:cubicBezTo>
                    <a:pt x="227" y="352"/>
                    <a:pt x="125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4478349" y="1622116"/>
              <a:ext cx="171804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4478349" y="3534561"/>
              <a:ext cx="171804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6766049" y="1954421"/>
              <a:ext cx="1412859" cy="141511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5515952" y="2664241"/>
              <a:ext cx="1250097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849689" y="2352111"/>
              <a:ext cx="12563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Yu Yue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49277" y="936313"/>
            <a:ext cx="3696038" cy="2079727"/>
            <a:chOff x="7349277" y="1622116"/>
            <a:chExt cx="3696038" cy="2079727"/>
          </a:xfrm>
        </p:grpSpPr>
        <p:sp>
          <p:nvSpPr>
            <p:cNvPr id="14" name="Freeform 14"/>
            <p:cNvSpPr/>
            <p:nvPr/>
          </p:nvSpPr>
          <p:spPr bwMode="auto">
            <a:xfrm>
              <a:off x="7432917" y="1710279"/>
              <a:ext cx="949441" cy="1907923"/>
            </a:xfrm>
            <a:custGeom>
              <a:avLst/>
              <a:gdLst>
                <a:gd name="T0" fmla="*/ 0 w 227"/>
                <a:gd name="T1" fmla="*/ 0 h 454"/>
                <a:gd name="T2" fmla="*/ 227 w 227"/>
                <a:gd name="T3" fmla="*/ 227 h 454"/>
                <a:gd name="T4" fmla="*/ 0 w 227"/>
                <a:gd name="T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" h="454">
                  <a:moveTo>
                    <a:pt x="0" y="0"/>
                  </a:moveTo>
                  <a:cubicBezTo>
                    <a:pt x="126" y="0"/>
                    <a:pt x="227" y="101"/>
                    <a:pt x="227" y="227"/>
                  </a:cubicBezTo>
                  <a:cubicBezTo>
                    <a:pt x="227" y="352"/>
                    <a:pt x="126" y="454"/>
                    <a:pt x="0" y="454"/>
                  </a:cubicBezTo>
                </a:path>
              </a:pathLst>
            </a:cu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7349277" y="1622116"/>
              <a:ext cx="167282" cy="1718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7349277" y="3534561"/>
              <a:ext cx="167282" cy="16728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9636977" y="1954421"/>
              <a:ext cx="1408338" cy="141511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8386879" y="2650677"/>
              <a:ext cx="1254619" cy="0"/>
            </a:xfrm>
            <a:prstGeom prst="line">
              <a:avLst/>
            </a:prstGeom>
            <a:noFill/>
            <a:ln w="23813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780736" y="2223360"/>
              <a:ext cx="12645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Shen Yucheng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02000" y="3143158"/>
            <a:ext cx="3057246" cy="32673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1.Give the main idea of the general algorithm.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2.Do the main control function.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3.Check the code and algorithm finally, and fix some of the bugs.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4.Design and creating the moving function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5.Do the research from the internet, and communicate with other groups.</a:t>
            </a:r>
          </a:p>
        </p:txBody>
      </p:sp>
      <p:sp>
        <p:nvSpPr>
          <p:cNvPr id="39" name="文本框 66"/>
          <p:cNvSpPr txBox="1">
            <a:spLocks noChangeArrowheads="1"/>
          </p:cNvSpPr>
          <p:nvPr/>
        </p:nvSpPr>
        <p:spPr bwMode="auto">
          <a:xfrm>
            <a:off x="3435455" y="3092881"/>
            <a:ext cx="2634340" cy="1986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1.Advance the control function.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2.Give the algorithm and the code of initialize.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3.Make the PPT of every presentation.</a:t>
            </a:r>
          </a:p>
        </p:txBody>
      </p:sp>
      <p:sp>
        <p:nvSpPr>
          <p:cNvPr id="43" name="文本框 66"/>
          <p:cNvSpPr txBox="1">
            <a:spLocks noChangeArrowheads="1"/>
          </p:cNvSpPr>
          <p:nvPr/>
        </p:nvSpPr>
        <p:spPr bwMode="auto">
          <a:xfrm>
            <a:off x="6444658" y="3272497"/>
            <a:ext cx="2329228" cy="15036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1.Design the maps.</a:t>
            </a:r>
          </a:p>
          <a:p>
            <a:pPr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2.Give the algorithm about the judgement on if you win.</a:t>
            </a:r>
          </a:p>
        </p:txBody>
      </p:sp>
      <p:sp>
        <p:nvSpPr>
          <p:cNvPr id="47" name="文本框 66"/>
          <p:cNvSpPr txBox="1">
            <a:spLocks noChangeArrowheads="1"/>
          </p:cNvSpPr>
          <p:nvPr/>
        </p:nvSpPr>
        <p:spPr bwMode="auto">
          <a:xfrm>
            <a:off x="9392984" y="3198821"/>
            <a:ext cx="1896324" cy="13467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1.Give the algorithm of changing the level.</a:t>
            </a:r>
          </a:p>
          <a:p>
            <a:pPr algn="ctr" defTabSz="9144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2.Make the final PPT.</a:t>
            </a:r>
          </a:p>
        </p:txBody>
      </p:sp>
      <p:sp>
        <p:nvSpPr>
          <p:cNvPr id="54" name="矩形 53"/>
          <p:cNvSpPr/>
          <p:nvPr/>
        </p:nvSpPr>
        <p:spPr>
          <a:xfrm>
            <a:off x="763865" y="166034"/>
            <a:ext cx="2803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Division of labor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 p14:presetBounceEnd="2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 p14:presetBounceEnd="2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4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5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build="allAtOnce"/>
          <p:bldP spid="39" grpId="0" build="allAtOnce"/>
          <p:bldP spid="43" grpId="0" build="allAtOnce"/>
          <p:bldP spid="47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9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build="allAtOnce"/>
          <p:bldP spid="39" grpId="0" build="allAtOnce"/>
          <p:bldP spid="43" grpId="0" build="allAtOnce"/>
          <p:bldP spid="47" grpId="0" build="allAtOnce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32715" y="2540"/>
            <a:ext cx="4235450" cy="7025640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02735" y="0"/>
            <a:ext cx="24079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菱形 1"/>
          <p:cNvSpPr/>
          <p:nvPr>
            <p:custDataLst>
              <p:tags r:id="rId2"/>
            </p:custDataLst>
          </p:nvPr>
        </p:nvSpPr>
        <p:spPr>
          <a:xfrm>
            <a:off x="1912573" y="1287254"/>
            <a:ext cx="3406471" cy="3406471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菱形 1"/>
          <p:cNvSpPr/>
          <p:nvPr>
            <p:custDataLst>
              <p:tags r:id="rId3"/>
            </p:custDataLst>
          </p:nvPr>
        </p:nvSpPr>
        <p:spPr>
          <a:xfrm>
            <a:off x="2224855" y="1599536"/>
            <a:ext cx="2781907" cy="2781907"/>
          </a:xfrm>
          <a:prstGeom prst="diamond">
            <a:avLst/>
          </a:prstGeom>
          <a:solidFill>
            <a:schemeClr val="bg1">
              <a:alpha val="81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菱形 1"/>
          <p:cNvSpPr/>
          <p:nvPr>
            <p:custDataLst>
              <p:tags r:id="rId4"/>
            </p:custDataLst>
          </p:nvPr>
        </p:nvSpPr>
        <p:spPr>
          <a:xfrm>
            <a:off x="2428079" y="1802760"/>
            <a:ext cx="2375459" cy="2375459"/>
          </a:xfrm>
          <a:prstGeom prst="diamond">
            <a:avLst/>
          </a:prstGeom>
          <a:blipFill dpi="0" rotWithShape="1"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 l="-13000" t="-2000" r="-12000" b="-6000"/>
            </a:stretch>
          </a:blip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24" name="PA_菱形 23"/>
          <p:cNvSpPr/>
          <p:nvPr>
            <p:custDataLst>
              <p:tags r:id="rId5"/>
            </p:custDataLst>
          </p:nvPr>
        </p:nvSpPr>
        <p:spPr>
          <a:xfrm>
            <a:off x="2161840" y="1599578"/>
            <a:ext cx="602250" cy="602250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菱形 23"/>
          <p:cNvSpPr/>
          <p:nvPr>
            <p:custDataLst>
              <p:tags r:id="rId6"/>
            </p:custDataLst>
          </p:nvPr>
        </p:nvSpPr>
        <p:spPr>
          <a:xfrm>
            <a:off x="2763757" y="85615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16200000" flipH="1">
            <a:off x="4789946" y="2710786"/>
            <a:ext cx="1442024" cy="719424"/>
            <a:chOff x="2467503" y="4400363"/>
            <a:chExt cx="1442024" cy="719424"/>
          </a:xfrm>
        </p:grpSpPr>
        <p:cxnSp>
          <p:nvCxnSpPr>
            <p:cNvPr id="31" name="PA_直接连接符 30"/>
            <p:cNvCxnSpPr/>
            <p:nvPr>
              <p:custDataLst>
                <p:tags r:id="rId21"/>
              </p:custDataLst>
            </p:nvPr>
          </p:nvCxnSpPr>
          <p:spPr>
            <a:xfrm flipH="1">
              <a:off x="3190897" y="4401156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直接连接符 30"/>
            <p:cNvCxnSpPr/>
            <p:nvPr>
              <p:custDataLst>
                <p:tags r:id="rId22"/>
              </p:custDataLst>
            </p:nvPr>
          </p:nvCxnSpPr>
          <p:spPr>
            <a:xfrm rot="5400000" flipH="1">
              <a:off x="2467504" y="4400362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菱形 23"/>
          <p:cNvSpPr/>
          <p:nvPr>
            <p:custDataLst>
              <p:tags r:id="rId7"/>
            </p:custDataLst>
          </p:nvPr>
        </p:nvSpPr>
        <p:spPr>
          <a:xfrm>
            <a:off x="2139442" y="563860"/>
            <a:ext cx="288637" cy="28863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PA_组合 58"/>
          <p:cNvGrpSpPr/>
          <p:nvPr>
            <p:custDataLst>
              <p:tags r:id="rId8"/>
            </p:custDataLst>
          </p:nvPr>
        </p:nvGrpSpPr>
        <p:grpSpPr>
          <a:xfrm>
            <a:off x="5182600" y="5711062"/>
            <a:ext cx="369806" cy="856603"/>
            <a:chOff x="6697441" y="5773974"/>
            <a:chExt cx="439960" cy="1019104"/>
          </a:xfrm>
        </p:grpSpPr>
        <p:grpSp>
          <p:nvGrpSpPr>
            <p:cNvPr id="50" name="PA_组合 49"/>
            <p:cNvGrpSpPr/>
            <p:nvPr>
              <p:custDataLst>
                <p:tags r:id="rId12"/>
              </p:custDataLst>
            </p:nvPr>
          </p:nvGrpSpPr>
          <p:grpSpPr>
            <a:xfrm>
              <a:off x="6698167" y="6159623"/>
              <a:ext cx="439234" cy="219131"/>
              <a:chOff x="2467501" y="4444780"/>
              <a:chExt cx="1442026" cy="719417"/>
            </a:xfrm>
          </p:grpSpPr>
          <p:cxnSp>
            <p:nvCxnSpPr>
              <p:cNvPr id="51" name="PA_直接连接符 30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3190895" y="4445567"/>
                <a:ext cx="718632" cy="71863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_直接连接符 30"/>
              <p:cNvCxnSpPr/>
              <p:nvPr>
                <p:custDataLst>
                  <p:tags r:id="rId20"/>
                </p:custDataLst>
              </p:nvPr>
            </p:nvCxnSpPr>
            <p:spPr>
              <a:xfrm rot="5400000" flipH="1">
                <a:off x="2467503" y="4444778"/>
                <a:ext cx="718630" cy="718633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PA_组合 49"/>
            <p:cNvGrpSpPr/>
            <p:nvPr>
              <p:custDataLst>
                <p:tags r:id="rId13"/>
              </p:custDataLst>
            </p:nvPr>
          </p:nvGrpSpPr>
          <p:grpSpPr>
            <a:xfrm>
              <a:off x="6698167" y="5773974"/>
              <a:ext cx="439233" cy="219133"/>
              <a:chOff x="2467503" y="4400363"/>
              <a:chExt cx="1442024" cy="719424"/>
            </a:xfrm>
          </p:grpSpPr>
          <p:cxnSp>
            <p:nvCxnSpPr>
              <p:cNvPr id="54" name="PA_直接连接符 30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_直接连接符 30"/>
              <p:cNvCxnSpPr/>
              <p:nvPr>
                <p:custDataLst>
                  <p:tags r:id="rId18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PA_组合 49"/>
            <p:cNvGrpSpPr/>
            <p:nvPr>
              <p:custDataLst>
                <p:tags r:id="rId14"/>
              </p:custDataLst>
            </p:nvPr>
          </p:nvGrpSpPr>
          <p:grpSpPr>
            <a:xfrm>
              <a:off x="6697441" y="6573945"/>
              <a:ext cx="439233" cy="219133"/>
              <a:chOff x="2467503" y="4400363"/>
              <a:chExt cx="1442024" cy="719424"/>
            </a:xfrm>
          </p:grpSpPr>
          <p:cxnSp>
            <p:nvCxnSpPr>
              <p:cNvPr id="57" name="PA_直接连接符 30"/>
              <p:cNvCxnSpPr/>
              <p:nvPr>
                <p:custDataLst>
                  <p:tags r:id="rId15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PA_直接连接符 30"/>
              <p:cNvCxnSpPr/>
              <p:nvPr>
                <p:custDataLst>
                  <p:tags r:id="rId16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/>
          <p:cNvSpPr txBox="1"/>
          <p:nvPr/>
        </p:nvSpPr>
        <p:spPr>
          <a:xfrm>
            <a:off x="9088520" y="1472962"/>
            <a:ext cx="2534285" cy="584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 language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1574" y="2968063"/>
            <a:ext cx="5121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latin typeface="augie" pitchFamily="2" charset="0"/>
                <a:ea typeface="微软雅黑" panose="020B0503020204020204" charset="-122"/>
              </a:rPr>
              <a:t>THANK YOU!</a:t>
            </a:r>
            <a:endParaRPr lang="zh-CN" altLang="en-US" sz="4400" dirty="0">
              <a:latin typeface="augie" pitchFamily="2" charset="0"/>
              <a:ea typeface="微软雅黑" panose="020B0503020204020204" charset="-122"/>
            </a:endParaRPr>
          </a:p>
        </p:txBody>
      </p:sp>
      <p:sp>
        <p:nvSpPr>
          <p:cNvPr id="8" name="PA_菱形 23"/>
          <p:cNvSpPr/>
          <p:nvPr>
            <p:custDataLst>
              <p:tags r:id="rId9"/>
            </p:custDataLst>
          </p:nvPr>
        </p:nvSpPr>
        <p:spPr>
          <a:xfrm flipH="1">
            <a:off x="8424210" y="1632598"/>
            <a:ext cx="602250" cy="602250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菱形 23"/>
          <p:cNvSpPr/>
          <p:nvPr>
            <p:custDataLst>
              <p:tags r:id="rId10"/>
            </p:custDataLst>
          </p:nvPr>
        </p:nvSpPr>
        <p:spPr>
          <a:xfrm flipH="1">
            <a:off x="8986757" y="852983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菱形 23"/>
          <p:cNvSpPr/>
          <p:nvPr>
            <p:custDataLst>
              <p:tags r:id="rId11"/>
            </p:custDataLst>
          </p:nvPr>
        </p:nvSpPr>
        <p:spPr>
          <a:xfrm flipH="1">
            <a:off x="11590147" y="1310620"/>
            <a:ext cx="288637" cy="288637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22585" y="5177790"/>
            <a:ext cx="1203960" cy="441960"/>
          </a:xfrm>
          <a:prstGeom prst="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629265" y="5106670"/>
            <a:ext cx="1097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END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75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250"/>
                            </p:stCondLst>
                            <p:childTnLst>
                              <p:par>
                                <p:cTn id="1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20" grpId="0" bldLvl="0" animBg="1"/>
      <p:bldP spid="21" grpId="0" bldLvl="0" animBg="1"/>
      <p:bldP spid="24" grpId="0" bldLvl="0" animBg="1"/>
      <p:bldP spid="25" grpId="0" bldLvl="0" animBg="1"/>
      <p:bldP spid="60" grpId="0" bldLvl="0" animBg="1"/>
      <p:bldP spid="10" grpId="0" animBg="1"/>
      <p:bldP spid="6" grpId="0"/>
      <p:bldP spid="8" grpId="0" bldLvl="0" animBg="1"/>
      <p:bldP spid="9" grpId="0" bldLvl="0" animBg="1"/>
      <p:bldP spid="11" grpId="0" bldLvl="0" animBg="1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菱形 1"/>
          <p:cNvSpPr/>
          <p:nvPr>
            <p:custDataLst>
              <p:tags r:id="rId3"/>
            </p:custDataLst>
          </p:nvPr>
        </p:nvSpPr>
        <p:spPr>
          <a:xfrm>
            <a:off x="4724496" y="87424"/>
            <a:ext cx="2743008" cy="2743008"/>
          </a:xfrm>
          <a:prstGeom prst="diamond">
            <a:avLst/>
          </a:prstGeom>
          <a:solidFill>
            <a:srgbClr val="AAC2A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3671642" y="2558144"/>
            <a:ext cx="0" cy="3329214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2395" y="4566385"/>
            <a:ext cx="230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rPr>
              <a:t>Introduction</a:t>
            </a: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8577945" y="2609914"/>
            <a:ext cx="0" cy="3244786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60394" y="4418836"/>
            <a:ext cx="304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rPr>
              <a:t>Analyze  &amp; </a:t>
            </a:r>
          </a:p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rPr>
              <a:t>Implementation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8935281" y="4553685"/>
            <a:ext cx="23077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rPr>
              <a:t>Division of labor</a:t>
            </a:r>
          </a:p>
        </p:txBody>
      </p:sp>
      <p:grpSp>
        <p:nvGrpSpPr>
          <p:cNvPr id="8" name="01"/>
          <p:cNvGrpSpPr/>
          <p:nvPr/>
        </p:nvGrpSpPr>
        <p:grpSpPr>
          <a:xfrm>
            <a:off x="1342759" y="2948074"/>
            <a:ext cx="1017940" cy="1039890"/>
            <a:chOff x="1304128" y="3285727"/>
            <a:chExt cx="1017940" cy="1039890"/>
          </a:xfrm>
        </p:grpSpPr>
        <p:sp>
          <p:nvSpPr>
            <p:cNvPr id="21" name="PA_菱形 1"/>
            <p:cNvSpPr/>
            <p:nvPr>
              <p:custDataLst>
                <p:tags r:id="rId6"/>
              </p:custDataLst>
            </p:nvPr>
          </p:nvSpPr>
          <p:spPr>
            <a:xfrm>
              <a:off x="1304128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82898" y="3513284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02"/>
          <p:cNvGrpSpPr/>
          <p:nvPr/>
        </p:nvGrpSpPr>
        <p:grpSpPr>
          <a:xfrm>
            <a:off x="5601816" y="2937186"/>
            <a:ext cx="1017940" cy="1039890"/>
            <a:chOff x="4157749" y="3285727"/>
            <a:chExt cx="1017940" cy="1039890"/>
          </a:xfrm>
        </p:grpSpPr>
        <p:sp>
          <p:nvSpPr>
            <p:cNvPr id="22" name="PA_菱形 1"/>
            <p:cNvSpPr/>
            <p:nvPr>
              <p:custDataLst>
                <p:tags r:id="rId5"/>
              </p:custDataLst>
            </p:nvPr>
          </p:nvSpPr>
          <p:spPr>
            <a:xfrm>
              <a:off x="4157749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71018" y="3513284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03"/>
          <p:cNvGrpSpPr/>
          <p:nvPr/>
        </p:nvGrpSpPr>
        <p:grpSpPr>
          <a:xfrm>
            <a:off x="9525391" y="2925601"/>
            <a:ext cx="1017940" cy="1039890"/>
            <a:chOff x="7011370" y="3285092"/>
            <a:chExt cx="1017940" cy="1039890"/>
          </a:xfrm>
        </p:grpSpPr>
        <p:sp>
          <p:nvSpPr>
            <p:cNvPr id="23" name="PA_菱形 1"/>
            <p:cNvSpPr/>
            <p:nvPr>
              <p:custDataLst>
                <p:tags r:id="rId4"/>
              </p:custDataLst>
            </p:nvPr>
          </p:nvSpPr>
          <p:spPr>
            <a:xfrm>
              <a:off x="7011370" y="3285092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36838" y="3525230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/>
          <a:srcRect t="60707" b="7919"/>
          <a:stretch/>
        </p:blipFill>
        <p:spPr>
          <a:xfrm>
            <a:off x="4989480" y="1166998"/>
            <a:ext cx="2213040" cy="576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290">
        <p:comb/>
      </p:transition>
    </mc:Choice>
    <mc:Fallback xmlns="">
      <p:transition spd="slow" advTm="729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bldLvl="0" animBg="1"/>
      <p:bldP spid="11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6814" y="2600498"/>
            <a:ext cx="9094573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776357" y="3623054"/>
            <a:ext cx="271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Introduction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4443" y="1086993"/>
            <a:ext cx="2299313" cy="2299313"/>
            <a:chOff x="4946343" y="1803114"/>
            <a:chExt cx="2299313" cy="2299313"/>
          </a:xfrm>
        </p:grpSpPr>
        <p:sp>
          <p:nvSpPr>
            <p:cNvPr id="5" name="PA_菱形 4"/>
            <p:cNvSpPr/>
            <p:nvPr>
              <p:custDataLst>
                <p:tags r:id="rId2"/>
              </p:custDataLst>
            </p:nvPr>
          </p:nvSpPr>
          <p:spPr>
            <a:xfrm>
              <a:off x="4946343" y="1803114"/>
              <a:ext cx="2299313" cy="2299313"/>
            </a:xfrm>
            <a:prstGeom prst="diamond">
              <a:avLst/>
            </a:prstGeom>
            <a:solidFill>
              <a:srgbClr val="F3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424764" y="2253299"/>
              <a:ext cx="13424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8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PA_菱形 4"/>
            <p:cNvSpPr/>
            <p:nvPr>
              <p:custDataLst>
                <p:tags r:id="rId3"/>
              </p:custDataLst>
            </p:nvPr>
          </p:nvSpPr>
          <p:spPr>
            <a:xfrm>
              <a:off x="5939726" y="3710238"/>
              <a:ext cx="312548" cy="3125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0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134098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411">
        <p:comb/>
      </p:transition>
    </mc:Choice>
    <mc:Fallback xmlns="">
      <p:transition spd="slow" advTm="2411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909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5" grpId="0" animBg="1"/>
      <p:bldP spid="15" grpId="1" animBg="1"/>
      <p:bldP spid="18" grpId="0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MH_Other_1"/>
          <p:cNvCxnSpPr/>
          <p:nvPr>
            <p:custDataLst>
              <p:tags r:id="rId2"/>
            </p:custDataLst>
          </p:nvPr>
        </p:nvCxnSpPr>
        <p:spPr>
          <a:xfrm>
            <a:off x="4580979" y="1707469"/>
            <a:ext cx="2581822" cy="462785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MH_Other_5"/>
          <p:cNvCxnSpPr/>
          <p:nvPr>
            <p:custDataLst>
              <p:tags r:id="rId3"/>
            </p:custDataLst>
          </p:nvPr>
        </p:nvCxnSpPr>
        <p:spPr>
          <a:xfrm>
            <a:off x="1" y="1709210"/>
            <a:ext cx="4580976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MH_Other_3"/>
          <p:cNvCxnSpPr/>
          <p:nvPr>
            <p:custDataLst>
              <p:tags r:id="rId4"/>
            </p:custDataLst>
          </p:nvPr>
        </p:nvCxnSpPr>
        <p:spPr>
          <a:xfrm flipV="1">
            <a:off x="7143752" y="2649009"/>
            <a:ext cx="2088314" cy="367849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MH_Other_4"/>
          <p:cNvCxnSpPr/>
          <p:nvPr>
            <p:custDataLst>
              <p:tags r:id="rId5"/>
            </p:custDataLst>
          </p:nvPr>
        </p:nvCxnSpPr>
        <p:spPr>
          <a:xfrm>
            <a:off x="9237670" y="2668058"/>
            <a:ext cx="294088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Picture_2"/>
          <p:cNvSpPr/>
          <p:nvPr>
            <p:custDataLst>
              <p:tags r:id="rId6"/>
            </p:custDataLst>
          </p:nvPr>
        </p:nvSpPr>
        <p:spPr>
          <a:xfrm>
            <a:off x="7812000" y="2797816"/>
            <a:ext cx="4358637" cy="2565688"/>
          </a:xfrm>
          <a:custGeom>
            <a:avLst/>
            <a:gdLst>
              <a:gd name="connsiteX0" fmla="*/ 1415732 w 4333875"/>
              <a:gd name="connsiteY0" fmla="*/ 0 h 2551033"/>
              <a:gd name="connsiteX1" fmla="*/ 4333875 w 4333875"/>
              <a:gd name="connsiteY1" fmla="*/ 0 h 2551033"/>
              <a:gd name="connsiteX2" fmla="*/ 4333875 w 4333875"/>
              <a:gd name="connsiteY2" fmla="*/ 2551033 h 2551033"/>
              <a:gd name="connsiteX3" fmla="*/ 0 w 4333875"/>
              <a:gd name="connsiteY3" fmla="*/ 2551033 h 255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3875" h="2551033">
                <a:moveTo>
                  <a:pt x="1415732" y="0"/>
                </a:moveTo>
                <a:lnTo>
                  <a:pt x="4333875" y="0"/>
                </a:lnTo>
                <a:lnTo>
                  <a:pt x="4333875" y="2551033"/>
                </a:lnTo>
                <a:lnTo>
                  <a:pt x="0" y="2551033"/>
                </a:lnTo>
                <a:close/>
              </a:path>
            </a:pathLst>
          </a:custGeom>
          <a:blipFill dpi="0" rotWithShape="1">
            <a:blip r:embed="rId10"/>
            <a:srcRect/>
            <a:stretch>
              <a:fillRect l="-1209" r="-2860"/>
            </a:stretch>
          </a:blipFill>
          <a:ln>
            <a:solidFill>
              <a:schemeClr val="accent4">
                <a:alpha val="7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871890" y="956052"/>
            <a:ext cx="5969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How to play</a:t>
            </a:r>
          </a:p>
          <a:p>
            <a:r>
              <a:rPr lang="en-US" altLang="zh-CN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The goal of the game is to accumulate points by eating all the Dots in the maze and the four ghosts roam the maze, trying to kill Pac-Man.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-2411" y="5755509"/>
            <a:ext cx="652662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History</a:t>
            </a:r>
          </a:p>
          <a:p>
            <a:r>
              <a:rPr lang="en-US" altLang="zh-CN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Pac-Man is an arcade game developed by Namco and first released in Japan in May 1980.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7" y="6304213"/>
            <a:ext cx="1569147" cy="76956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30700" y="190138"/>
            <a:ext cx="2155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Introduction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C7BA8D-3448-4FC8-99D0-4CC3FC5FFFB4}"/>
              </a:ext>
            </a:extLst>
          </p:cNvPr>
          <p:cNvGrpSpPr/>
          <p:nvPr/>
        </p:nvGrpSpPr>
        <p:grpSpPr>
          <a:xfrm>
            <a:off x="-2411" y="1739403"/>
            <a:ext cx="6801142" cy="4003329"/>
            <a:chOff x="-2411" y="1739403"/>
            <a:chExt cx="6801142" cy="4003329"/>
          </a:xfrm>
        </p:grpSpPr>
        <p:sp>
          <p:nvSpPr>
            <p:cNvPr id="5" name="MH_Picture_1"/>
            <p:cNvSpPr/>
            <p:nvPr>
              <p:custDataLst>
                <p:tags r:id="rId7"/>
              </p:custDataLst>
            </p:nvPr>
          </p:nvSpPr>
          <p:spPr>
            <a:xfrm>
              <a:off x="-2411" y="1739403"/>
              <a:ext cx="6801142" cy="4003329"/>
            </a:xfrm>
            <a:custGeom>
              <a:avLst/>
              <a:gdLst>
                <a:gd name="connsiteX0" fmla="*/ 0 w 7143750"/>
                <a:gd name="connsiteY0" fmla="*/ 0 h 2333625"/>
                <a:gd name="connsiteX1" fmla="*/ 4810125 w 7143750"/>
                <a:gd name="connsiteY1" fmla="*/ 0 h 2333625"/>
                <a:gd name="connsiteX2" fmla="*/ 7143750 w 7143750"/>
                <a:gd name="connsiteY2" fmla="*/ 2333625 h 2333625"/>
                <a:gd name="connsiteX3" fmla="*/ 0 w 7143750"/>
                <a:gd name="connsiteY3" fmla="*/ 2333625 h 233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0" h="2333625">
                  <a:moveTo>
                    <a:pt x="0" y="0"/>
                  </a:moveTo>
                  <a:lnTo>
                    <a:pt x="4810125" y="0"/>
                  </a:lnTo>
                  <a:lnTo>
                    <a:pt x="7143750" y="2333625"/>
                  </a:lnTo>
                  <a:lnTo>
                    <a:pt x="0" y="2333625"/>
                  </a:lnTo>
                  <a:close/>
                </a:path>
              </a:pathLst>
            </a:custGeom>
            <a:blipFill dpi="0" rotWithShape="1">
              <a:blip r:embed="rId12"/>
              <a:srcRect/>
              <a:stretch>
                <a:fillRect l="-8436" r="7436"/>
              </a:stretch>
            </a:blipFill>
            <a:ln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D5C771E2-FD62-4B39-8B4C-7B1321AB742A}"/>
                </a:ext>
              </a:extLst>
            </p:cNvPr>
            <p:cNvSpPr/>
            <p:nvPr/>
          </p:nvSpPr>
          <p:spPr>
            <a:xfrm>
              <a:off x="6299200" y="4838700"/>
              <a:ext cx="499531" cy="904032"/>
            </a:xfrm>
            <a:prstGeom prst="triangle">
              <a:avLst>
                <a:gd name="adj" fmla="val 0"/>
              </a:avLst>
            </a:prstGeom>
            <a:solidFill>
              <a:schemeClr val="dk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3000">
        <p:comb/>
      </p:transition>
    </mc:Choice>
    <mc:Fallback xmlns="">
      <p:transition spd="slow" advTm="5300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6814" y="2600498"/>
            <a:ext cx="9094573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401896" y="3623054"/>
            <a:ext cx="3464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Analyze  &amp; 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Implementation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84443" y="1086993"/>
            <a:ext cx="2299313" cy="2299313"/>
            <a:chOff x="4946343" y="1803114"/>
            <a:chExt cx="2299313" cy="2299313"/>
          </a:xfrm>
        </p:grpSpPr>
        <p:sp>
          <p:nvSpPr>
            <p:cNvPr id="5" name="PA_菱形 4"/>
            <p:cNvSpPr/>
            <p:nvPr>
              <p:custDataLst>
                <p:tags r:id="rId2"/>
              </p:custDataLst>
            </p:nvPr>
          </p:nvSpPr>
          <p:spPr>
            <a:xfrm>
              <a:off x="4946343" y="1803114"/>
              <a:ext cx="2299313" cy="2299313"/>
            </a:xfrm>
            <a:prstGeom prst="diamond">
              <a:avLst/>
            </a:prstGeom>
            <a:solidFill>
              <a:srgbClr val="F3D3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424764" y="2253299"/>
              <a:ext cx="13424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8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PA_菱形 4"/>
            <p:cNvSpPr/>
            <p:nvPr>
              <p:custDataLst>
                <p:tags r:id="rId3"/>
              </p:custDataLst>
            </p:nvPr>
          </p:nvSpPr>
          <p:spPr>
            <a:xfrm>
              <a:off x="5939726" y="3710238"/>
              <a:ext cx="312548" cy="3125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5219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48946" y="2600498"/>
            <a:ext cx="6134100" cy="2384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633">
        <p:comb/>
      </p:transition>
    </mc:Choice>
    <mc:Fallback xmlns="">
      <p:transition spd="slow" advTm="10633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349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3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4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2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5" grpId="0" animBg="1"/>
      <p:bldP spid="15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Analyze</a:t>
            </a:r>
          </a:p>
        </p:txBody>
      </p:sp>
      <p:sp>
        <p:nvSpPr>
          <p:cNvPr id="34" name="矩形 33"/>
          <p:cNvSpPr/>
          <p:nvPr/>
        </p:nvSpPr>
        <p:spPr>
          <a:xfrm>
            <a:off x="5731034" y="4937761"/>
            <a:ext cx="114646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Decide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Function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52939" y="714814"/>
            <a:ext cx="3541116" cy="1562810"/>
            <a:chOff x="378574" y="1535666"/>
            <a:chExt cx="3541116" cy="1562810"/>
          </a:xfrm>
        </p:grpSpPr>
        <p:sp>
          <p:nvSpPr>
            <p:cNvPr id="36" name="右箭头 35"/>
            <p:cNvSpPr/>
            <p:nvPr/>
          </p:nvSpPr>
          <p:spPr>
            <a:xfrm>
              <a:off x="902752" y="1535666"/>
              <a:ext cx="2952871" cy="156281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78574" y="1879009"/>
              <a:ext cx="35411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Main 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Function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FC74037-E8BD-44AB-BDE0-8F7267421FFA}"/>
              </a:ext>
            </a:extLst>
          </p:cNvPr>
          <p:cNvGrpSpPr/>
          <p:nvPr/>
        </p:nvGrpSpPr>
        <p:grpSpPr>
          <a:xfrm>
            <a:off x="1173964" y="1285742"/>
            <a:ext cx="9708531" cy="4003381"/>
            <a:chOff x="2996" y="2514"/>
            <a:chExt cx="14920" cy="4394"/>
          </a:xfrm>
        </p:grpSpPr>
        <p:sp>
          <p:nvSpPr>
            <p:cNvPr id="58" name="流程图: 过程 57">
              <a:extLst>
                <a:ext uri="{FF2B5EF4-FFF2-40B4-BE49-F238E27FC236}">
                  <a16:creationId xmlns:a16="http://schemas.microsoft.com/office/drawing/2014/main" id="{E475E4A3-E28D-4280-8A73-A6A893C12978}"/>
                </a:ext>
              </a:extLst>
            </p:cNvPr>
            <p:cNvSpPr/>
            <p:nvPr/>
          </p:nvSpPr>
          <p:spPr>
            <a:xfrm>
              <a:off x="2996" y="2514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Player: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structure </a:t>
              </a:r>
            </a:p>
          </p:txBody>
        </p:sp>
        <p:sp>
          <p:nvSpPr>
            <p:cNvPr id="59" name="流程图: 过程 58">
              <a:extLst>
                <a:ext uri="{FF2B5EF4-FFF2-40B4-BE49-F238E27FC236}">
                  <a16:creationId xmlns:a16="http://schemas.microsoft.com/office/drawing/2014/main" id="{F1E0CF68-CD1C-4732-8A30-13A23B605EF5}"/>
                </a:ext>
              </a:extLst>
            </p:cNvPr>
            <p:cNvSpPr/>
            <p:nvPr/>
          </p:nvSpPr>
          <p:spPr>
            <a:xfrm>
              <a:off x="11114" y="2592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Ghosts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structure</a:t>
              </a:r>
            </a:p>
          </p:txBody>
        </p:sp>
        <p:sp>
          <p:nvSpPr>
            <p:cNvPr id="60" name="流程图: 过程 59">
              <a:extLst>
                <a:ext uri="{FF2B5EF4-FFF2-40B4-BE49-F238E27FC236}">
                  <a16:creationId xmlns:a16="http://schemas.microsoft.com/office/drawing/2014/main" id="{F1C757C4-EFE4-42F5-925B-FD51ED13EE06}"/>
                </a:ext>
              </a:extLst>
            </p:cNvPr>
            <p:cNvSpPr/>
            <p:nvPr/>
          </p:nvSpPr>
          <p:spPr>
            <a:xfrm>
              <a:off x="2996" y="3620"/>
              <a:ext cx="2721" cy="1077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Life=3 </a:t>
              </a:r>
            </a:p>
          </p:txBody>
        </p:sp>
        <p:sp>
          <p:nvSpPr>
            <p:cNvPr id="61" name="流程图: 过程 60">
              <a:extLst>
                <a:ext uri="{FF2B5EF4-FFF2-40B4-BE49-F238E27FC236}">
                  <a16:creationId xmlns:a16="http://schemas.microsoft.com/office/drawing/2014/main" id="{6A78F45D-46F5-4897-BFB0-DAD07D1C0048}"/>
                </a:ext>
              </a:extLst>
            </p:cNvPr>
            <p:cNvSpPr/>
            <p:nvPr/>
          </p:nvSpPr>
          <p:spPr>
            <a:xfrm>
              <a:off x="2996" y="4727"/>
              <a:ext cx="2721" cy="1077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Position=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(x</a:t>
              </a:r>
              <a:r>
                <a:rPr lang="en-US" altLang="zh-CN" sz="2400" baseline="-25000" dirty="0">
                  <a:latin typeface="+mj-ea"/>
                  <a:ea typeface="+mj-ea"/>
                </a:rPr>
                <a:t>0</a:t>
              </a:r>
              <a:r>
                <a:rPr lang="en-US" altLang="zh-CN" sz="2400" dirty="0">
                  <a:latin typeface="+mj-ea"/>
                  <a:ea typeface="+mj-ea"/>
                </a:rPr>
                <a:t>,y</a:t>
              </a:r>
              <a:r>
                <a:rPr lang="en-US" altLang="zh-CN" sz="2400" baseline="-25000" dirty="0">
                  <a:latin typeface="+mj-ea"/>
                  <a:ea typeface="+mj-ea"/>
                </a:rPr>
                <a:t>0</a:t>
              </a:r>
              <a:r>
                <a:rPr lang="en-US" altLang="zh-CN" sz="2400" dirty="0">
                  <a:latin typeface="+mj-ea"/>
                  <a:ea typeface="+mj-ea"/>
                </a:rPr>
                <a:t>)</a:t>
              </a:r>
              <a:r>
                <a:rPr lang="en-US" altLang="zh-CN" sz="2400" baseline="-250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62" name="流程图: 过程 61">
              <a:extLst>
                <a:ext uri="{FF2B5EF4-FFF2-40B4-BE49-F238E27FC236}">
                  <a16:creationId xmlns:a16="http://schemas.microsoft.com/office/drawing/2014/main" id="{3E1F1974-CE7A-42D7-B77C-F36A8F219C6F}"/>
                </a:ext>
              </a:extLst>
            </p:cNvPr>
            <p:cNvSpPr/>
            <p:nvPr/>
          </p:nvSpPr>
          <p:spPr>
            <a:xfrm>
              <a:off x="7032" y="3669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Name 1 </a:t>
              </a:r>
            </a:p>
          </p:txBody>
        </p:sp>
        <p:sp>
          <p:nvSpPr>
            <p:cNvPr id="63" name="流程图: 过程 62">
              <a:extLst>
                <a:ext uri="{FF2B5EF4-FFF2-40B4-BE49-F238E27FC236}">
                  <a16:creationId xmlns:a16="http://schemas.microsoft.com/office/drawing/2014/main" id="{81981A92-1CF5-407B-8849-8596394F984B}"/>
                </a:ext>
              </a:extLst>
            </p:cNvPr>
            <p:cNvSpPr/>
            <p:nvPr/>
          </p:nvSpPr>
          <p:spPr>
            <a:xfrm>
              <a:off x="9753" y="3669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  <a:sym typeface="+mn-ea"/>
                </a:rPr>
                <a:t>Name</a:t>
              </a:r>
              <a:r>
                <a:rPr lang="en-US" altLang="zh-CN" sz="2400" dirty="0">
                  <a:latin typeface="Comic Sans MS" panose="030F0702030302020204" pitchFamily="66" charset="0"/>
                  <a:sym typeface="+mn-ea"/>
                </a:rPr>
                <a:t> 2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64" name="流程图: 过程 63">
              <a:extLst>
                <a:ext uri="{FF2B5EF4-FFF2-40B4-BE49-F238E27FC236}">
                  <a16:creationId xmlns:a16="http://schemas.microsoft.com/office/drawing/2014/main" id="{46B0C59B-36DF-4DC6-AB35-5BAE34612D4B}"/>
                </a:ext>
              </a:extLst>
            </p:cNvPr>
            <p:cNvSpPr/>
            <p:nvPr/>
          </p:nvSpPr>
          <p:spPr>
            <a:xfrm>
              <a:off x="7032" y="4746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Position 1=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(</a:t>
              </a:r>
              <a:r>
                <a:rPr lang="en-US" altLang="zh-CN" sz="2000" dirty="0">
                  <a:latin typeface="+mj-ea"/>
                  <a:sym typeface="+mn-ea"/>
                </a:rPr>
                <a:t>x</a:t>
              </a:r>
              <a:r>
                <a:rPr lang="en-US" altLang="zh-CN" sz="2000" baseline="-25000" dirty="0">
                  <a:latin typeface="+mj-ea"/>
                  <a:sym typeface="+mn-ea"/>
                </a:rPr>
                <a:t>1</a:t>
              </a:r>
              <a:r>
                <a:rPr lang="en-US" altLang="zh-CN" sz="2000" dirty="0">
                  <a:latin typeface="+mj-ea"/>
                  <a:sym typeface="+mn-ea"/>
                </a:rPr>
                <a:t>,y</a:t>
              </a:r>
              <a:r>
                <a:rPr lang="en-US" altLang="zh-CN" sz="2000" baseline="-25000" dirty="0">
                  <a:latin typeface="+mj-ea"/>
                  <a:sym typeface="+mn-ea"/>
                </a:rPr>
                <a:t>1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)</a:t>
              </a:r>
              <a:r>
                <a:rPr lang="en-US" altLang="zh-CN" sz="20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65" name="流程图: 过程 64">
              <a:extLst>
                <a:ext uri="{FF2B5EF4-FFF2-40B4-BE49-F238E27FC236}">
                  <a16:creationId xmlns:a16="http://schemas.microsoft.com/office/drawing/2014/main" id="{FDFDD443-25C7-4D52-8B18-900F9FF64176}"/>
                </a:ext>
              </a:extLst>
            </p:cNvPr>
            <p:cNvSpPr/>
            <p:nvPr/>
          </p:nvSpPr>
          <p:spPr>
            <a:xfrm>
              <a:off x="9753" y="4746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Position 2=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(x</a:t>
              </a:r>
              <a:r>
                <a:rPr lang="en-US" altLang="zh-CN" sz="2000" baseline="-25000" dirty="0">
                  <a:latin typeface="+mj-ea"/>
                  <a:ea typeface="+mj-ea"/>
                  <a:sym typeface="+mn-ea"/>
                </a:rPr>
                <a:t>2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,y</a:t>
              </a:r>
              <a:r>
                <a:rPr lang="en-US" altLang="zh-CN" sz="2000" baseline="-25000" dirty="0">
                  <a:latin typeface="+mj-ea"/>
                  <a:ea typeface="+mj-ea"/>
                  <a:sym typeface="+mn-ea"/>
                </a:rPr>
                <a:t>2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)</a:t>
              </a:r>
              <a:endParaRPr lang="en-US" altLang="zh-CN" sz="2000" dirty="0">
                <a:latin typeface="+mj-ea"/>
                <a:ea typeface="+mj-ea"/>
              </a:endParaRPr>
            </a:p>
          </p:txBody>
        </p:sp>
        <p:sp>
          <p:nvSpPr>
            <p:cNvPr id="66" name="流程图: 过程 65">
              <a:extLst>
                <a:ext uri="{FF2B5EF4-FFF2-40B4-BE49-F238E27FC236}">
                  <a16:creationId xmlns:a16="http://schemas.microsoft.com/office/drawing/2014/main" id="{CF5868BE-7F45-415C-98A8-DA7261FED0B8}"/>
                </a:ext>
              </a:extLst>
            </p:cNvPr>
            <p:cNvSpPr/>
            <p:nvPr/>
          </p:nvSpPr>
          <p:spPr>
            <a:xfrm>
              <a:off x="12474" y="3669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  <a:sym typeface="+mn-ea"/>
                </a:rPr>
                <a:t>Name</a:t>
              </a:r>
              <a:r>
                <a:rPr lang="en-US" altLang="zh-CN" sz="2400" dirty="0">
                  <a:latin typeface="Comic Sans MS" panose="030F0702030302020204" pitchFamily="66" charset="0"/>
                  <a:sym typeface="+mn-ea"/>
                </a:rPr>
                <a:t> 3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67" name="流程图: 过程 66">
              <a:extLst>
                <a:ext uri="{FF2B5EF4-FFF2-40B4-BE49-F238E27FC236}">
                  <a16:creationId xmlns:a16="http://schemas.microsoft.com/office/drawing/2014/main" id="{2849085D-86A6-465F-B99F-8F65A7F5445D}"/>
                </a:ext>
              </a:extLst>
            </p:cNvPr>
            <p:cNvSpPr/>
            <p:nvPr/>
          </p:nvSpPr>
          <p:spPr>
            <a:xfrm>
              <a:off x="12474" y="4746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Position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latin typeface="+mj-ea"/>
                  <a:ea typeface="+mj-ea"/>
                </a:rPr>
                <a:t>3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=</a:t>
              </a:r>
            </a:p>
            <a:p>
              <a:pPr algn="ctr"/>
              <a:r>
                <a:rPr lang="en-US" altLang="zh-CN" sz="2000" dirty="0">
                  <a:latin typeface="Comic Sans MS" panose="030F0702030302020204" pitchFamily="66" charset="0"/>
                  <a:sym typeface="+mn-ea"/>
                </a:rPr>
                <a:t>(</a:t>
              </a:r>
              <a:r>
                <a:rPr lang="en-US" altLang="zh-CN" sz="2000" dirty="0">
                  <a:latin typeface="+mj-ea"/>
                  <a:sym typeface="+mn-ea"/>
                </a:rPr>
                <a:t>x</a:t>
              </a:r>
              <a:r>
                <a:rPr lang="en-US" altLang="zh-CN" sz="2000" baseline="-25000" dirty="0">
                  <a:latin typeface="+mj-ea"/>
                  <a:sym typeface="+mn-ea"/>
                </a:rPr>
                <a:t>3</a:t>
              </a:r>
              <a:r>
                <a:rPr lang="en-US" altLang="zh-CN" sz="2000" dirty="0">
                  <a:latin typeface="+mj-ea"/>
                  <a:sym typeface="+mn-ea"/>
                </a:rPr>
                <a:t>,y</a:t>
              </a:r>
              <a:r>
                <a:rPr lang="en-US" altLang="zh-CN" sz="2000" baseline="-25000" dirty="0">
                  <a:latin typeface="+mj-ea"/>
                  <a:sym typeface="+mn-ea"/>
                </a:rPr>
                <a:t>3</a:t>
              </a:r>
              <a:r>
                <a:rPr lang="en-US" altLang="zh-CN" sz="2000" dirty="0">
                  <a:latin typeface="Comic Sans MS" panose="030F0702030302020204" pitchFamily="66" charset="0"/>
                  <a:sym typeface="+mn-ea"/>
                </a:rPr>
                <a:t>)</a:t>
              </a:r>
              <a:endParaRPr lang="en-US" altLang="zh-CN" sz="2000"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流程图: 过程 67">
              <a:extLst>
                <a:ext uri="{FF2B5EF4-FFF2-40B4-BE49-F238E27FC236}">
                  <a16:creationId xmlns:a16="http://schemas.microsoft.com/office/drawing/2014/main" id="{B13DF5B5-E49E-4E7B-B080-A1A39B49EC8A}"/>
                </a:ext>
              </a:extLst>
            </p:cNvPr>
            <p:cNvSpPr/>
            <p:nvPr/>
          </p:nvSpPr>
          <p:spPr>
            <a:xfrm>
              <a:off x="2996" y="5831"/>
              <a:ext cx="2721" cy="1077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Size </a:t>
              </a:r>
            </a:p>
          </p:txBody>
        </p:sp>
        <p:sp>
          <p:nvSpPr>
            <p:cNvPr id="69" name="流程图: 过程 68">
              <a:extLst>
                <a:ext uri="{FF2B5EF4-FFF2-40B4-BE49-F238E27FC236}">
                  <a16:creationId xmlns:a16="http://schemas.microsoft.com/office/drawing/2014/main" id="{EDC977D2-9D31-45EA-B8C5-4724FF37B281}"/>
                </a:ext>
              </a:extLst>
            </p:cNvPr>
            <p:cNvSpPr/>
            <p:nvPr/>
          </p:nvSpPr>
          <p:spPr>
            <a:xfrm>
              <a:off x="7032" y="5823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Size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70" name="流程图: 过程 69">
              <a:extLst>
                <a:ext uri="{FF2B5EF4-FFF2-40B4-BE49-F238E27FC236}">
                  <a16:creationId xmlns:a16="http://schemas.microsoft.com/office/drawing/2014/main" id="{FF0F74F0-BD82-48DC-B764-2C1EAC9E0DC0}"/>
                </a:ext>
              </a:extLst>
            </p:cNvPr>
            <p:cNvSpPr/>
            <p:nvPr/>
          </p:nvSpPr>
          <p:spPr>
            <a:xfrm>
              <a:off x="9753" y="5823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Size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71" name="流程图: 过程 70">
              <a:extLst>
                <a:ext uri="{FF2B5EF4-FFF2-40B4-BE49-F238E27FC236}">
                  <a16:creationId xmlns:a16="http://schemas.microsoft.com/office/drawing/2014/main" id="{9D0C6B88-51ED-49D8-B67D-81B258A16E8C}"/>
                </a:ext>
              </a:extLst>
            </p:cNvPr>
            <p:cNvSpPr/>
            <p:nvPr/>
          </p:nvSpPr>
          <p:spPr>
            <a:xfrm>
              <a:off x="12474" y="5823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Size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72" name="流程图: 过程 71">
              <a:extLst>
                <a:ext uri="{FF2B5EF4-FFF2-40B4-BE49-F238E27FC236}">
                  <a16:creationId xmlns:a16="http://schemas.microsoft.com/office/drawing/2014/main" id="{5F812C19-A6D5-403A-8148-A665E40B2F09}"/>
                </a:ext>
              </a:extLst>
            </p:cNvPr>
            <p:cNvSpPr/>
            <p:nvPr/>
          </p:nvSpPr>
          <p:spPr>
            <a:xfrm>
              <a:off x="15195" y="3669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  <a:sym typeface="+mn-ea"/>
                </a:rPr>
                <a:t>Name</a:t>
              </a:r>
              <a:r>
                <a:rPr lang="en-US" altLang="zh-CN" sz="2400" dirty="0">
                  <a:latin typeface="Comic Sans MS" panose="030F0702030302020204" pitchFamily="66" charset="0"/>
                  <a:sym typeface="+mn-ea"/>
                </a:rPr>
                <a:t> 4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  <p:sp>
          <p:nvSpPr>
            <p:cNvPr id="73" name="流程图: 过程 72">
              <a:extLst>
                <a:ext uri="{FF2B5EF4-FFF2-40B4-BE49-F238E27FC236}">
                  <a16:creationId xmlns:a16="http://schemas.microsoft.com/office/drawing/2014/main" id="{0622DD05-6A61-49F4-9F5A-621E09484EC0}"/>
                </a:ext>
              </a:extLst>
            </p:cNvPr>
            <p:cNvSpPr/>
            <p:nvPr/>
          </p:nvSpPr>
          <p:spPr>
            <a:xfrm>
              <a:off x="15195" y="4746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Position 4=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(x</a:t>
              </a:r>
              <a:r>
                <a:rPr lang="en-US" altLang="zh-CN" sz="2000" baseline="-25000" dirty="0">
                  <a:latin typeface="+mj-ea"/>
                  <a:ea typeface="+mj-ea"/>
                  <a:sym typeface="+mn-ea"/>
                </a:rPr>
                <a:t>4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,y</a:t>
              </a:r>
              <a:r>
                <a:rPr lang="en-US" altLang="zh-CN" sz="2000" baseline="-25000" dirty="0">
                  <a:latin typeface="+mj-ea"/>
                  <a:ea typeface="+mj-ea"/>
                  <a:sym typeface="+mn-ea"/>
                </a:rPr>
                <a:t>4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)</a:t>
              </a:r>
              <a:endParaRPr lang="en-US" altLang="zh-CN" sz="2000" dirty="0">
                <a:latin typeface="+mj-ea"/>
                <a:ea typeface="+mj-ea"/>
              </a:endParaRPr>
            </a:p>
          </p:txBody>
        </p:sp>
        <p:sp>
          <p:nvSpPr>
            <p:cNvPr id="74" name="流程图: 过程 73">
              <a:extLst>
                <a:ext uri="{FF2B5EF4-FFF2-40B4-BE49-F238E27FC236}">
                  <a16:creationId xmlns:a16="http://schemas.microsoft.com/office/drawing/2014/main" id="{73B7A426-270B-4E12-BB84-3F61EED54412}"/>
                </a:ext>
              </a:extLst>
            </p:cNvPr>
            <p:cNvSpPr/>
            <p:nvPr/>
          </p:nvSpPr>
          <p:spPr>
            <a:xfrm>
              <a:off x="15195" y="5823"/>
              <a:ext cx="2721" cy="1077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Size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 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D6100C8-95D1-4755-983C-DE5DF7A642C3}"/>
              </a:ext>
            </a:extLst>
          </p:cNvPr>
          <p:cNvGrpSpPr/>
          <p:nvPr/>
        </p:nvGrpSpPr>
        <p:grpSpPr>
          <a:xfrm>
            <a:off x="2095759" y="1359676"/>
            <a:ext cx="8417018" cy="4000721"/>
            <a:chOff x="2679" y="1566"/>
            <a:chExt cx="11567" cy="5666"/>
          </a:xfrm>
        </p:grpSpPr>
        <p:sp>
          <p:nvSpPr>
            <p:cNvPr id="76" name="流程图: 过程 75">
              <a:extLst>
                <a:ext uri="{FF2B5EF4-FFF2-40B4-BE49-F238E27FC236}">
                  <a16:creationId xmlns:a16="http://schemas.microsoft.com/office/drawing/2014/main" id="{E31ADEB5-A2FE-491D-8E06-FF7C41B27C42}"/>
                </a:ext>
              </a:extLst>
            </p:cNvPr>
            <p:cNvSpPr/>
            <p:nvPr/>
          </p:nvSpPr>
          <p:spPr>
            <a:xfrm>
              <a:off x="5184" y="1567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The speed</a:t>
              </a:r>
              <a:endParaRPr lang="en-US" altLang="zh-CN" sz="2400" dirty="0">
                <a:latin typeface="+mj-ea"/>
                <a:ea typeface="+mj-ea"/>
                <a:sym typeface="+mn-ea"/>
              </a:endParaRPr>
            </a:p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of ghost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E4B43F3-7BFA-41D4-BD35-D237860E0404}"/>
                </a:ext>
              </a:extLst>
            </p:cNvPr>
            <p:cNvSpPr/>
            <p:nvPr/>
          </p:nvSpPr>
          <p:spPr>
            <a:xfrm>
              <a:off x="8997" y="1566"/>
              <a:ext cx="2625" cy="95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Dot per second</a:t>
              </a:r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DFB5F8B-8CAB-45A5-B0B9-7696296A4315}"/>
                </a:ext>
              </a:extLst>
            </p:cNvPr>
            <p:cNvCxnSpPr>
              <a:stCxn id="76" idx="3"/>
              <a:endCxn id="77" idx="1"/>
            </p:cNvCxnSpPr>
            <p:nvPr/>
          </p:nvCxnSpPr>
          <p:spPr>
            <a:xfrm flipV="1">
              <a:off x="7689" y="2045"/>
              <a:ext cx="1308" cy="1"/>
            </a:xfrm>
            <a:prstGeom prst="line">
              <a:avLst/>
            </a:prstGeom>
            <a:ln>
              <a:solidFill>
                <a:srgbClr val="AAC2AC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cxnSp>
        <p:sp>
          <p:nvSpPr>
            <p:cNvPr id="79" name="流程图: 过程 78">
              <a:extLst>
                <a:ext uri="{FF2B5EF4-FFF2-40B4-BE49-F238E27FC236}">
                  <a16:creationId xmlns:a16="http://schemas.microsoft.com/office/drawing/2014/main" id="{540F7DD8-2C20-4267-8C1B-58B33B07E99E}"/>
                </a:ext>
              </a:extLst>
            </p:cNvPr>
            <p:cNvSpPr/>
            <p:nvPr/>
          </p:nvSpPr>
          <p:spPr>
            <a:xfrm>
              <a:off x="2679" y="2842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The </a:t>
              </a:r>
              <a:r>
                <a:rPr lang="en-US" altLang="zh-CN" sz="2000" dirty="0">
                  <a:latin typeface="+mj-ea"/>
                  <a:ea typeface="+mj-ea"/>
                </a:rPr>
                <a:t>position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of player</a:t>
              </a:r>
            </a:p>
          </p:txBody>
        </p:sp>
        <p:sp>
          <p:nvSpPr>
            <p:cNvPr id="80" name="流程图: 过程 79">
              <a:extLst>
                <a:ext uri="{FF2B5EF4-FFF2-40B4-BE49-F238E27FC236}">
                  <a16:creationId xmlns:a16="http://schemas.microsoft.com/office/drawing/2014/main" id="{50AF7DB5-F83C-4A96-B472-C54C557E5943}"/>
                </a:ext>
              </a:extLst>
            </p:cNvPr>
            <p:cNvSpPr/>
            <p:nvPr/>
          </p:nvSpPr>
          <p:spPr>
            <a:xfrm>
              <a:off x="5184" y="2840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The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latin typeface="+mj-ea"/>
                  <a:ea typeface="+mj-ea"/>
                </a:rPr>
                <a:t>position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of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latin typeface="+mj-ea"/>
                  <a:ea typeface="+mj-ea"/>
                </a:rPr>
                <a:t>ghost</a:t>
              </a:r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7C5A5BB-E6DE-4109-B33C-085CB2671366}"/>
                </a:ext>
              </a:extLst>
            </p:cNvPr>
            <p:cNvCxnSpPr/>
            <p:nvPr/>
          </p:nvCxnSpPr>
          <p:spPr>
            <a:xfrm flipV="1">
              <a:off x="7689" y="3318"/>
              <a:ext cx="1308" cy="1"/>
            </a:xfrm>
            <a:prstGeom prst="line">
              <a:avLst/>
            </a:prstGeom>
            <a:ln>
              <a:solidFill>
                <a:srgbClr val="AAC2AC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cxnSp>
        <p:sp>
          <p:nvSpPr>
            <p:cNvPr id="82" name="流程图: 过程 81">
              <a:extLst>
                <a:ext uri="{FF2B5EF4-FFF2-40B4-BE49-F238E27FC236}">
                  <a16:creationId xmlns:a16="http://schemas.microsoft.com/office/drawing/2014/main" id="{DF1C81AB-E1C4-4454-B059-AB246E0FFFD3}"/>
                </a:ext>
              </a:extLst>
            </p:cNvPr>
            <p:cNvSpPr/>
            <p:nvPr/>
          </p:nvSpPr>
          <p:spPr>
            <a:xfrm>
              <a:off x="8996" y="2840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ea"/>
                  <a:ea typeface="+mj-ea"/>
                  <a:sym typeface="+mn-ea"/>
                </a:rPr>
                <a:t>dot (x, y)</a:t>
              </a:r>
            </a:p>
          </p:txBody>
        </p:sp>
        <p:sp>
          <p:nvSpPr>
            <p:cNvPr id="83" name="流程图: 过程 82">
              <a:extLst>
                <a:ext uri="{FF2B5EF4-FFF2-40B4-BE49-F238E27FC236}">
                  <a16:creationId xmlns:a16="http://schemas.microsoft.com/office/drawing/2014/main" id="{D324CD4F-01CB-4E85-9F13-26E55906AC62}"/>
                </a:ext>
              </a:extLst>
            </p:cNvPr>
            <p:cNvSpPr/>
            <p:nvPr/>
          </p:nvSpPr>
          <p:spPr>
            <a:xfrm>
              <a:off x="5184" y="4091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The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latin typeface="+mj-ea"/>
                  <a:ea typeface="+mj-ea"/>
                </a:rPr>
                <a:t>direction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of player</a:t>
              </a:r>
            </a:p>
          </p:txBody>
        </p:sp>
        <p:sp>
          <p:nvSpPr>
            <p:cNvPr id="84" name="流程图: 过程 83">
              <a:extLst>
                <a:ext uri="{FF2B5EF4-FFF2-40B4-BE49-F238E27FC236}">
                  <a16:creationId xmlns:a16="http://schemas.microsoft.com/office/drawing/2014/main" id="{31F8CA28-42D0-482A-ACB0-77870F663DB1}"/>
                </a:ext>
              </a:extLst>
            </p:cNvPr>
            <p:cNvSpPr/>
            <p:nvPr/>
          </p:nvSpPr>
          <p:spPr>
            <a:xfrm>
              <a:off x="2679" y="4091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The </a:t>
              </a:r>
              <a:r>
                <a:rPr lang="en-US" altLang="zh-CN" sz="2000" dirty="0">
                  <a:latin typeface="+mj-ea"/>
                  <a:ea typeface="+mj-ea"/>
                </a:rPr>
                <a:t>direction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of</a:t>
              </a:r>
              <a:r>
                <a:rPr lang="en-US" altLang="zh-CN" sz="2000" dirty="0"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latin typeface="+mj-ea"/>
                  <a:ea typeface="+mj-ea"/>
                </a:rPr>
                <a:t>ghost</a:t>
              </a:r>
            </a:p>
          </p:txBody>
        </p:sp>
        <p:sp>
          <p:nvSpPr>
            <p:cNvPr id="85" name="流程图: 过程 84">
              <a:extLst>
                <a:ext uri="{FF2B5EF4-FFF2-40B4-BE49-F238E27FC236}">
                  <a16:creationId xmlns:a16="http://schemas.microsoft.com/office/drawing/2014/main" id="{A88F2096-BC29-4375-A9CD-8BA8058AA420}"/>
                </a:ext>
              </a:extLst>
            </p:cNvPr>
            <p:cNvSpPr/>
            <p:nvPr/>
          </p:nvSpPr>
          <p:spPr>
            <a:xfrm>
              <a:off x="8997" y="4091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ea"/>
                  <a:ea typeface="+mj-ea"/>
                  <a:sym typeface="+mn-ea"/>
                </a:rPr>
                <a:t>UP: y++</a:t>
              </a:r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D614D0BC-E1C1-4EE0-84B9-4C72E78D7B84}"/>
                </a:ext>
              </a:extLst>
            </p:cNvPr>
            <p:cNvCxnSpPr/>
            <p:nvPr/>
          </p:nvCxnSpPr>
          <p:spPr>
            <a:xfrm flipV="1">
              <a:off x="7689" y="4569"/>
              <a:ext cx="1308" cy="1"/>
            </a:xfrm>
            <a:prstGeom prst="line">
              <a:avLst/>
            </a:prstGeom>
            <a:ln>
              <a:solidFill>
                <a:srgbClr val="AAC2AC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cxnSp>
        <p:sp>
          <p:nvSpPr>
            <p:cNvPr id="87" name="流程图: 过程 86">
              <a:extLst>
                <a:ext uri="{FF2B5EF4-FFF2-40B4-BE49-F238E27FC236}">
                  <a16:creationId xmlns:a16="http://schemas.microsoft.com/office/drawing/2014/main" id="{5D4E4161-A934-4699-AED5-3816C1F62124}"/>
                </a:ext>
              </a:extLst>
            </p:cNvPr>
            <p:cNvSpPr/>
            <p:nvPr/>
          </p:nvSpPr>
          <p:spPr>
            <a:xfrm>
              <a:off x="8997" y="5048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ea"/>
                  <a:ea typeface="+mj-ea"/>
                  <a:sym typeface="+mn-ea"/>
                </a:rPr>
                <a:t>LEFT: x--</a:t>
              </a:r>
            </a:p>
          </p:txBody>
        </p:sp>
        <p:sp>
          <p:nvSpPr>
            <p:cNvPr id="88" name="流程图: 过程 87">
              <a:extLst>
                <a:ext uri="{FF2B5EF4-FFF2-40B4-BE49-F238E27FC236}">
                  <a16:creationId xmlns:a16="http://schemas.microsoft.com/office/drawing/2014/main" id="{AFC9C67C-889B-428B-8467-163AE2108E69}"/>
                </a:ext>
              </a:extLst>
            </p:cNvPr>
            <p:cNvSpPr/>
            <p:nvPr/>
          </p:nvSpPr>
          <p:spPr>
            <a:xfrm>
              <a:off x="11621" y="4091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ea"/>
                  <a:ea typeface="+mj-ea"/>
                  <a:sym typeface="+mn-ea"/>
                </a:rPr>
                <a:t>DOWN: y--</a:t>
              </a:r>
            </a:p>
          </p:txBody>
        </p:sp>
        <p:sp>
          <p:nvSpPr>
            <p:cNvPr id="89" name="流程图: 过程 88">
              <a:extLst>
                <a:ext uri="{FF2B5EF4-FFF2-40B4-BE49-F238E27FC236}">
                  <a16:creationId xmlns:a16="http://schemas.microsoft.com/office/drawing/2014/main" id="{42DA44CB-4D93-45C6-BAC4-1DCD144B5872}"/>
                </a:ext>
              </a:extLst>
            </p:cNvPr>
            <p:cNvSpPr/>
            <p:nvPr/>
          </p:nvSpPr>
          <p:spPr>
            <a:xfrm>
              <a:off x="11621" y="5048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+mj-ea"/>
                  <a:ea typeface="+mj-ea"/>
                  <a:sym typeface="+mn-ea"/>
                </a:rPr>
                <a:t>RIGHT: x++</a:t>
              </a:r>
            </a:p>
          </p:txBody>
        </p:sp>
        <p:sp>
          <p:nvSpPr>
            <p:cNvPr id="90" name="流程图: 过程 89">
              <a:extLst>
                <a:ext uri="{FF2B5EF4-FFF2-40B4-BE49-F238E27FC236}">
                  <a16:creationId xmlns:a16="http://schemas.microsoft.com/office/drawing/2014/main" id="{6BE61558-0822-4A9E-8CFC-6FAC5FED88DC}"/>
                </a:ext>
              </a:extLst>
            </p:cNvPr>
            <p:cNvSpPr/>
            <p:nvPr/>
          </p:nvSpPr>
          <p:spPr>
            <a:xfrm>
              <a:off x="5183" y="6274"/>
              <a:ext cx="250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Level</a:t>
              </a:r>
            </a:p>
          </p:txBody>
        </p:sp>
        <p:sp>
          <p:nvSpPr>
            <p:cNvPr id="91" name="流程图: 过程 90">
              <a:extLst>
                <a:ext uri="{FF2B5EF4-FFF2-40B4-BE49-F238E27FC236}">
                  <a16:creationId xmlns:a16="http://schemas.microsoft.com/office/drawing/2014/main" id="{5B974251-D494-4C5F-994A-534D2222E2C4}"/>
                </a:ext>
              </a:extLst>
            </p:cNvPr>
            <p:cNvSpPr/>
            <p:nvPr/>
          </p:nvSpPr>
          <p:spPr>
            <a:xfrm>
              <a:off x="8996" y="6274"/>
              <a:ext cx="2625" cy="958"/>
            </a:xfrm>
            <a:prstGeom prst="flowChart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latin typeface="+mj-ea"/>
                  <a:ea typeface="+mj-ea"/>
                  <a:sym typeface="+mn-ea"/>
                </a:rPr>
                <a:t>i</a:t>
              </a:r>
              <a:r>
                <a:rPr lang="en-US" altLang="zh-CN" sz="2000" dirty="0">
                  <a:latin typeface="+mj-ea"/>
                  <a:ea typeface="+mj-ea"/>
                  <a:sym typeface="+mn-ea"/>
                </a:rPr>
                <a:t>=1;i++</a:t>
              </a:r>
            </a:p>
            <a:p>
              <a:pPr algn="ctr"/>
              <a:r>
                <a:rPr lang="en-US" altLang="zh-CN" sz="2000" dirty="0">
                  <a:latin typeface="+mj-ea"/>
                  <a:ea typeface="+mj-ea"/>
                  <a:sym typeface="+mn-ea"/>
                </a:rPr>
                <a:t>(3 levels)</a:t>
              </a: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AE58D40C-6535-400F-BFF5-60CCD1D80662}"/>
                </a:ext>
              </a:extLst>
            </p:cNvPr>
            <p:cNvCxnSpPr/>
            <p:nvPr/>
          </p:nvCxnSpPr>
          <p:spPr>
            <a:xfrm flipV="1">
              <a:off x="7688" y="6752"/>
              <a:ext cx="1308" cy="1"/>
            </a:xfrm>
            <a:prstGeom prst="line">
              <a:avLst/>
            </a:prstGeom>
            <a:ln>
              <a:solidFill>
                <a:srgbClr val="AAC2AC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EAE26C-0C3C-4037-A7AE-1F682E189454}"/>
              </a:ext>
            </a:extLst>
          </p:cNvPr>
          <p:cNvGrpSpPr/>
          <p:nvPr/>
        </p:nvGrpSpPr>
        <p:grpSpPr>
          <a:xfrm>
            <a:off x="4657907" y="286232"/>
            <a:ext cx="2157834" cy="6381630"/>
            <a:chOff x="10415622" y="238185"/>
            <a:chExt cx="2157834" cy="638163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E9F3D8-5C29-41C7-9D91-9765C71408BE}"/>
                </a:ext>
              </a:extLst>
            </p:cNvPr>
            <p:cNvGrpSpPr/>
            <p:nvPr/>
          </p:nvGrpSpPr>
          <p:grpSpPr>
            <a:xfrm>
              <a:off x="11020178" y="238185"/>
              <a:ext cx="1553278" cy="6381630"/>
              <a:chOff x="11089403" y="347865"/>
              <a:chExt cx="1553278" cy="63816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1089403" y="347865"/>
                <a:ext cx="1553278" cy="6381630"/>
                <a:chOff x="4860776" y="346760"/>
                <a:chExt cx="2877806" cy="7543339"/>
              </a:xfrm>
            </p:grpSpPr>
            <p:sp>
              <p:nvSpPr>
                <p:cNvPr id="20" name="圆角矩形 3">
                  <a:extLst>
                    <a:ext uri="{FF2B5EF4-FFF2-40B4-BE49-F238E27FC236}">
                      <a16:creationId xmlns:a16="http://schemas.microsoft.com/office/drawing/2014/main" id="{FE8FC52E-014A-45ED-AB11-A4238AD622D8}"/>
                    </a:ext>
                  </a:extLst>
                </p:cNvPr>
                <p:cNvSpPr/>
                <p:nvPr/>
              </p:nvSpPr>
              <p:spPr>
                <a:xfrm>
                  <a:off x="5270854" y="346760"/>
                  <a:ext cx="2055835" cy="66722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+mj-ea"/>
                      <a:ea typeface="+mj-ea"/>
                    </a:rPr>
                    <a:t>START</a:t>
                  </a:r>
                </a:p>
              </p:txBody>
            </p:sp>
            <p:sp>
              <p:nvSpPr>
                <p:cNvPr id="21" name=" 148">
                  <a:extLst>
                    <a:ext uri="{FF2B5EF4-FFF2-40B4-BE49-F238E27FC236}">
                      <a16:creationId xmlns:a16="http://schemas.microsoft.com/office/drawing/2014/main" id="{F4A3C5B2-477A-4C27-8BD1-E63388984239}"/>
                    </a:ext>
                  </a:extLst>
                </p:cNvPr>
                <p:cNvSpPr/>
                <p:nvPr/>
              </p:nvSpPr>
              <p:spPr>
                <a:xfrm rot="5400000">
                  <a:off x="5947284" y="1203073"/>
                  <a:ext cx="702068" cy="323889"/>
                </a:xfrm>
                <a:custGeom>
                  <a:avLst/>
                  <a:gdLst>
                    <a:gd name="connsiteX0" fmla="*/ 360040 w 576064"/>
                    <a:gd name="connsiteY0" fmla="*/ 0 h 250588"/>
                    <a:gd name="connsiteX1" fmla="*/ 576064 w 576064"/>
                    <a:gd name="connsiteY1" fmla="*/ 125294 h 250588"/>
                    <a:gd name="connsiteX2" fmla="*/ 360040 w 576064"/>
                    <a:gd name="connsiteY2" fmla="*/ 250588 h 250588"/>
                    <a:gd name="connsiteX3" fmla="*/ 360040 w 576064"/>
                    <a:gd name="connsiteY3" fmla="*/ 143294 h 250588"/>
                    <a:gd name="connsiteX4" fmla="*/ 0 w 576064"/>
                    <a:gd name="connsiteY4" fmla="*/ 143294 h 250588"/>
                    <a:gd name="connsiteX5" fmla="*/ 0 w 576064"/>
                    <a:gd name="connsiteY5" fmla="*/ 107294 h 250588"/>
                    <a:gd name="connsiteX6" fmla="*/ 360040 w 576064"/>
                    <a:gd name="connsiteY6" fmla="*/ 107294 h 25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250588">
                      <a:moveTo>
                        <a:pt x="360040" y="0"/>
                      </a:moveTo>
                      <a:lnTo>
                        <a:pt x="576064" y="125294"/>
                      </a:lnTo>
                      <a:lnTo>
                        <a:pt x="360040" y="250588"/>
                      </a:lnTo>
                      <a:lnTo>
                        <a:pt x="360040" y="143294"/>
                      </a:lnTo>
                      <a:lnTo>
                        <a:pt x="0" y="143294"/>
                      </a:lnTo>
                      <a:lnTo>
                        <a:pt x="0" y="107294"/>
                      </a:lnTo>
                      <a:lnTo>
                        <a:pt x="360040" y="107294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" name="流程图: 过程 21">
                  <a:extLst>
                    <a:ext uri="{FF2B5EF4-FFF2-40B4-BE49-F238E27FC236}">
                      <a16:creationId xmlns:a16="http://schemas.microsoft.com/office/drawing/2014/main" id="{40E2E52C-C89E-4425-9268-125C24F61C18}"/>
                    </a:ext>
                  </a:extLst>
                </p:cNvPr>
                <p:cNvSpPr/>
                <p:nvPr/>
              </p:nvSpPr>
              <p:spPr>
                <a:xfrm>
                  <a:off x="4860776" y="1716793"/>
                  <a:ext cx="2877806" cy="667224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+mj-ea"/>
                      <a:ea typeface="+mj-ea"/>
                    </a:rPr>
                    <a:t>Define Section</a:t>
                  </a:r>
                </a:p>
              </p:txBody>
            </p:sp>
            <p:sp>
              <p:nvSpPr>
                <p:cNvPr id="23" name="流程图: 过程 22">
                  <a:extLst>
                    <a:ext uri="{FF2B5EF4-FFF2-40B4-BE49-F238E27FC236}">
                      <a16:creationId xmlns:a16="http://schemas.microsoft.com/office/drawing/2014/main" id="{32133261-6138-46A5-AB4B-C1296D7E8E6B}"/>
                    </a:ext>
                  </a:extLst>
                </p:cNvPr>
                <p:cNvSpPr/>
                <p:nvPr/>
              </p:nvSpPr>
              <p:spPr>
                <a:xfrm>
                  <a:off x="4860776" y="3085344"/>
                  <a:ext cx="2876899" cy="667224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+mj-ea"/>
                      <a:ea typeface="+mj-ea"/>
                    </a:rPr>
                    <a:t>Map</a:t>
                  </a:r>
                </a:p>
                <a:p>
                  <a:pPr algn="ctr"/>
                  <a:r>
                    <a:rPr lang="en-US" altLang="zh-CN" dirty="0">
                      <a:latin typeface="+mj-ea"/>
                      <a:ea typeface="+mj-ea"/>
                    </a:rPr>
                    <a:t> Design</a:t>
                  </a:r>
                </a:p>
              </p:txBody>
            </p:sp>
            <p:sp>
              <p:nvSpPr>
                <p:cNvPr id="25" name=" 148">
                  <a:extLst>
                    <a:ext uri="{FF2B5EF4-FFF2-40B4-BE49-F238E27FC236}">
                      <a16:creationId xmlns:a16="http://schemas.microsoft.com/office/drawing/2014/main" id="{3EC881F2-36B2-42B8-AB71-2746B8C6D97F}"/>
                    </a:ext>
                  </a:extLst>
                </p:cNvPr>
                <p:cNvSpPr/>
                <p:nvPr/>
              </p:nvSpPr>
              <p:spPr>
                <a:xfrm rot="5400000">
                  <a:off x="5948191" y="2572366"/>
                  <a:ext cx="702068" cy="323889"/>
                </a:xfrm>
                <a:custGeom>
                  <a:avLst/>
                  <a:gdLst>
                    <a:gd name="connsiteX0" fmla="*/ 360040 w 576064"/>
                    <a:gd name="connsiteY0" fmla="*/ 0 h 250588"/>
                    <a:gd name="connsiteX1" fmla="*/ 576064 w 576064"/>
                    <a:gd name="connsiteY1" fmla="*/ 125294 h 250588"/>
                    <a:gd name="connsiteX2" fmla="*/ 360040 w 576064"/>
                    <a:gd name="connsiteY2" fmla="*/ 250588 h 250588"/>
                    <a:gd name="connsiteX3" fmla="*/ 360040 w 576064"/>
                    <a:gd name="connsiteY3" fmla="*/ 143294 h 250588"/>
                    <a:gd name="connsiteX4" fmla="*/ 0 w 576064"/>
                    <a:gd name="connsiteY4" fmla="*/ 143294 h 250588"/>
                    <a:gd name="connsiteX5" fmla="*/ 0 w 576064"/>
                    <a:gd name="connsiteY5" fmla="*/ 107294 h 250588"/>
                    <a:gd name="connsiteX6" fmla="*/ 360040 w 576064"/>
                    <a:gd name="connsiteY6" fmla="*/ 107294 h 25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250588">
                      <a:moveTo>
                        <a:pt x="360040" y="0"/>
                      </a:moveTo>
                      <a:lnTo>
                        <a:pt x="576064" y="125294"/>
                      </a:lnTo>
                      <a:lnTo>
                        <a:pt x="360040" y="250588"/>
                      </a:lnTo>
                      <a:lnTo>
                        <a:pt x="360040" y="143294"/>
                      </a:lnTo>
                      <a:lnTo>
                        <a:pt x="0" y="143294"/>
                      </a:lnTo>
                      <a:lnTo>
                        <a:pt x="0" y="107294"/>
                      </a:lnTo>
                      <a:lnTo>
                        <a:pt x="360040" y="107294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" name=" 148">
                  <a:extLst>
                    <a:ext uri="{FF2B5EF4-FFF2-40B4-BE49-F238E27FC236}">
                      <a16:creationId xmlns:a16="http://schemas.microsoft.com/office/drawing/2014/main" id="{E49026C4-B2DC-49DC-933F-1CF477D750C1}"/>
                    </a:ext>
                  </a:extLst>
                </p:cNvPr>
                <p:cNvSpPr/>
                <p:nvPr/>
              </p:nvSpPr>
              <p:spPr>
                <a:xfrm rot="5400000">
                  <a:off x="5947284" y="3941658"/>
                  <a:ext cx="702068" cy="323889"/>
                </a:xfrm>
                <a:custGeom>
                  <a:avLst/>
                  <a:gdLst>
                    <a:gd name="connsiteX0" fmla="*/ 360040 w 576064"/>
                    <a:gd name="connsiteY0" fmla="*/ 0 h 250588"/>
                    <a:gd name="connsiteX1" fmla="*/ 576064 w 576064"/>
                    <a:gd name="connsiteY1" fmla="*/ 125294 h 250588"/>
                    <a:gd name="connsiteX2" fmla="*/ 360040 w 576064"/>
                    <a:gd name="connsiteY2" fmla="*/ 250588 h 250588"/>
                    <a:gd name="connsiteX3" fmla="*/ 360040 w 576064"/>
                    <a:gd name="connsiteY3" fmla="*/ 143294 h 250588"/>
                    <a:gd name="connsiteX4" fmla="*/ 0 w 576064"/>
                    <a:gd name="connsiteY4" fmla="*/ 143294 h 250588"/>
                    <a:gd name="connsiteX5" fmla="*/ 0 w 576064"/>
                    <a:gd name="connsiteY5" fmla="*/ 107294 h 250588"/>
                    <a:gd name="connsiteX6" fmla="*/ 360040 w 576064"/>
                    <a:gd name="connsiteY6" fmla="*/ 107294 h 25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250588">
                      <a:moveTo>
                        <a:pt x="360040" y="0"/>
                      </a:moveTo>
                      <a:lnTo>
                        <a:pt x="576064" y="125294"/>
                      </a:lnTo>
                      <a:lnTo>
                        <a:pt x="360040" y="250588"/>
                      </a:lnTo>
                      <a:lnTo>
                        <a:pt x="360040" y="143294"/>
                      </a:lnTo>
                      <a:lnTo>
                        <a:pt x="0" y="143294"/>
                      </a:lnTo>
                      <a:lnTo>
                        <a:pt x="0" y="107294"/>
                      </a:lnTo>
                      <a:lnTo>
                        <a:pt x="360040" y="107294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2B05A474-67C5-474E-B289-1D7E980E6A9D}"/>
                    </a:ext>
                  </a:extLst>
                </p:cNvPr>
                <p:cNvSpPr/>
                <p:nvPr/>
              </p:nvSpPr>
              <p:spPr>
                <a:xfrm>
                  <a:off x="4860776" y="4453895"/>
                  <a:ext cx="2877806" cy="732464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latin typeface="+mj-ea"/>
                      <a:ea typeface="+mj-ea"/>
                    </a:rPr>
                    <a:t>Control Function</a:t>
                  </a:r>
                </a:p>
              </p:txBody>
            </p:sp>
            <p:sp>
              <p:nvSpPr>
                <p:cNvPr id="30" name=" 148">
                  <a:extLst>
                    <a:ext uri="{FF2B5EF4-FFF2-40B4-BE49-F238E27FC236}">
                      <a16:creationId xmlns:a16="http://schemas.microsoft.com/office/drawing/2014/main" id="{91661643-C6C8-487B-BFEB-44BA6990B366}"/>
                    </a:ext>
                  </a:extLst>
                </p:cNvPr>
                <p:cNvSpPr/>
                <p:nvPr/>
              </p:nvSpPr>
              <p:spPr>
                <a:xfrm rot="5400000">
                  <a:off x="5948191" y="5348759"/>
                  <a:ext cx="702068" cy="323889"/>
                </a:xfrm>
                <a:custGeom>
                  <a:avLst/>
                  <a:gdLst>
                    <a:gd name="connsiteX0" fmla="*/ 360040 w 576064"/>
                    <a:gd name="connsiteY0" fmla="*/ 0 h 250588"/>
                    <a:gd name="connsiteX1" fmla="*/ 576064 w 576064"/>
                    <a:gd name="connsiteY1" fmla="*/ 125294 h 250588"/>
                    <a:gd name="connsiteX2" fmla="*/ 360040 w 576064"/>
                    <a:gd name="connsiteY2" fmla="*/ 250588 h 250588"/>
                    <a:gd name="connsiteX3" fmla="*/ 360040 w 576064"/>
                    <a:gd name="connsiteY3" fmla="*/ 143294 h 250588"/>
                    <a:gd name="connsiteX4" fmla="*/ 0 w 576064"/>
                    <a:gd name="connsiteY4" fmla="*/ 143294 h 250588"/>
                    <a:gd name="connsiteX5" fmla="*/ 0 w 576064"/>
                    <a:gd name="connsiteY5" fmla="*/ 107294 h 250588"/>
                    <a:gd name="connsiteX6" fmla="*/ 360040 w 576064"/>
                    <a:gd name="connsiteY6" fmla="*/ 107294 h 25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250588">
                      <a:moveTo>
                        <a:pt x="360040" y="0"/>
                      </a:moveTo>
                      <a:lnTo>
                        <a:pt x="576064" y="125294"/>
                      </a:lnTo>
                      <a:lnTo>
                        <a:pt x="360040" y="250588"/>
                      </a:lnTo>
                      <a:lnTo>
                        <a:pt x="360040" y="143294"/>
                      </a:lnTo>
                      <a:lnTo>
                        <a:pt x="0" y="143294"/>
                      </a:lnTo>
                      <a:lnTo>
                        <a:pt x="0" y="107294"/>
                      </a:lnTo>
                      <a:lnTo>
                        <a:pt x="360040" y="107294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2" name=" 148">
                  <a:extLst>
                    <a:ext uri="{FF2B5EF4-FFF2-40B4-BE49-F238E27FC236}">
                      <a16:creationId xmlns:a16="http://schemas.microsoft.com/office/drawing/2014/main" id="{FD37C31E-BC0D-40E5-A695-485AFAFB092A}"/>
                    </a:ext>
                  </a:extLst>
                </p:cNvPr>
                <p:cNvSpPr/>
                <p:nvPr/>
              </p:nvSpPr>
              <p:spPr>
                <a:xfrm rot="5400000">
                  <a:off x="5947284" y="6718051"/>
                  <a:ext cx="702068" cy="323889"/>
                </a:xfrm>
                <a:custGeom>
                  <a:avLst/>
                  <a:gdLst>
                    <a:gd name="connsiteX0" fmla="*/ 360040 w 576064"/>
                    <a:gd name="connsiteY0" fmla="*/ 0 h 250588"/>
                    <a:gd name="connsiteX1" fmla="*/ 576064 w 576064"/>
                    <a:gd name="connsiteY1" fmla="*/ 125294 h 250588"/>
                    <a:gd name="connsiteX2" fmla="*/ 360040 w 576064"/>
                    <a:gd name="connsiteY2" fmla="*/ 250588 h 250588"/>
                    <a:gd name="connsiteX3" fmla="*/ 360040 w 576064"/>
                    <a:gd name="connsiteY3" fmla="*/ 143294 h 250588"/>
                    <a:gd name="connsiteX4" fmla="*/ 0 w 576064"/>
                    <a:gd name="connsiteY4" fmla="*/ 143294 h 250588"/>
                    <a:gd name="connsiteX5" fmla="*/ 0 w 576064"/>
                    <a:gd name="connsiteY5" fmla="*/ 107294 h 250588"/>
                    <a:gd name="connsiteX6" fmla="*/ 360040 w 576064"/>
                    <a:gd name="connsiteY6" fmla="*/ 107294 h 250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250588">
                      <a:moveTo>
                        <a:pt x="360040" y="0"/>
                      </a:moveTo>
                      <a:lnTo>
                        <a:pt x="576064" y="125294"/>
                      </a:lnTo>
                      <a:lnTo>
                        <a:pt x="360040" y="250588"/>
                      </a:lnTo>
                      <a:lnTo>
                        <a:pt x="360040" y="143294"/>
                      </a:lnTo>
                      <a:lnTo>
                        <a:pt x="0" y="143294"/>
                      </a:lnTo>
                      <a:lnTo>
                        <a:pt x="0" y="107294"/>
                      </a:lnTo>
                      <a:lnTo>
                        <a:pt x="360040" y="107294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3" name="圆角矩形 39">
                  <a:extLst>
                    <a:ext uri="{FF2B5EF4-FFF2-40B4-BE49-F238E27FC236}">
                      <a16:creationId xmlns:a16="http://schemas.microsoft.com/office/drawing/2014/main" id="{5596BE03-4527-4471-A113-A31FC3B55311}"/>
                    </a:ext>
                  </a:extLst>
                </p:cNvPr>
                <p:cNvSpPr/>
                <p:nvPr/>
              </p:nvSpPr>
              <p:spPr>
                <a:xfrm>
                  <a:off x="5271762" y="7222875"/>
                  <a:ext cx="2055835" cy="66722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latin typeface="+mj-ea"/>
                      <a:ea typeface="+mj-ea"/>
                    </a:rPr>
                    <a:t>END</a:t>
                  </a:r>
                </a:p>
              </p:txBody>
            </p:sp>
          </p:grpSp>
          <p:sp>
            <p:nvSpPr>
              <p:cNvPr id="56" name="流程图: 过程 55">
                <a:extLst>
                  <a:ext uri="{FF2B5EF4-FFF2-40B4-BE49-F238E27FC236}">
                    <a16:creationId xmlns:a16="http://schemas.microsoft.com/office/drawing/2014/main" id="{93B50EFB-8304-4EAA-A845-0B1D5977B75A}"/>
                  </a:ext>
                </a:extLst>
              </p:cNvPr>
              <p:cNvSpPr/>
              <p:nvPr/>
            </p:nvSpPr>
            <p:spPr>
              <a:xfrm>
                <a:off x="11089404" y="5038597"/>
                <a:ext cx="1552788" cy="667224"/>
              </a:xfrm>
              <a:prstGeom prst="flowChartProcess">
                <a:avLst/>
              </a:prstGeom>
              <a:solidFill>
                <a:srgbClr val="AAC2AC"/>
              </a:solidFill>
              <a:ln w="12700" cmpd="sng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Decide Function</a:t>
                </a:r>
              </a:p>
            </p:txBody>
          </p:sp>
        </p:grpSp>
        <p:sp>
          <p:nvSpPr>
            <p:cNvPr id="6" name="箭头: 上弧形 5">
              <a:extLst>
                <a:ext uri="{FF2B5EF4-FFF2-40B4-BE49-F238E27FC236}">
                  <a16:creationId xmlns:a16="http://schemas.microsoft.com/office/drawing/2014/main" id="{A9043C66-CAF3-49C5-8D93-FFACF7A2F833}"/>
                </a:ext>
              </a:extLst>
            </p:cNvPr>
            <p:cNvSpPr/>
            <p:nvPr/>
          </p:nvSpPr>
          <p:spPr>
            <a:xfrm rot="16200000">
              <a:off x="9976560" y="4313116"/>
              <a:ext cx="1472071" cy="593947"/>
            </a:xfrm>
            <a:prstGeom prst="curvedDownArrow">
              <a:avLst/>
            </a:prstGeom>
            <a:solidFill>
              <a:srgbClr val="AAC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7896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7107">
        <p:comb/>
      </p:transition>
    </mc:Choice>
    <mc:Fallback xmlns="">
      <p:transition spd="slow" advTm="5710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Analyze</a:t>
            </a:r>
          </a:p>
        </p:txBody>
      </p:sp>
      <p:sp>
        <p:nvSpPr>
          <p:cNvPr id="41" name="矩形 40"/>
          <p:cNvSpPr/>
          <p:nvPr/>
        </p:nvSpPr>
        <p:spPr>
          <a:xfrm>
            <a:off x="3467993" y="837778"/>
            <a:ext cx="5111280" cy="547952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-209043" y="965255"/>
            <a:ext cx="3541116" cy="1562810"/>
            <a:chOff x="378574" y="1535666"/>
            <a:chExt cx="3541116" cy="1562810"/>
          </a:xfrm>
        </p:grpSpPr>
        <p:sp>
          <p:nvSpPr>
            <p:cNvPr id="43" name="右箭头 42"/>
            <p:cNvSpPr/>
            <p:nvPr/>
          </p:nvSpPr>
          <p:spPr>
            <a:xfrm>
              <a:off x="902752" y="1535666"/>
              <a:ext cx="2952871" cy="156281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78574" y="1879009"/>
              <a:ext cx="35411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Map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design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9103231" y="837778"/>
            <a:ext cx="25917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Empty Map</a:t>
            </a:r>
          </a:p>
          <a:p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20*20 dots</a:t>
            </a:r>
          </a:p>
          <a:p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23*19 lattices</a:t>
            </a:r>
          </a:p>
          <a:p>
            <a:endParaRPr lang="zh-CN" altLang="en-US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total:</a:t>
            </a:r>
          </a:p>
          <a:p>
            <a:r>
              <a:rPr lang="en-US" altLang="zh-CN" sz="2400" dirty="0">
                <a:latin typeface="+mj-ea"/>
                <a:ea typeface="+mj-ea"/>
              </a:rPr>
              <a:t>440*380 dots</a:t>
            </a:r>
          </a:p>
          <a:p>
            <a:endParaRPr lang="en-US" altLang="zh-CN" sz="24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+mj-ea"/>
                <a:ea typeface="+mj-ea"/>
              </a:rPr>
              <a:t>road</a:t>
            </a:r>
            <a:r>
              <a:rPr lang="zh-CN" altLang="en-US" sz="2400" dirty="0">
                <a:latin typeface="+mj-ea"/>
                <a:ea typeface="+mj-ea"/>
              </a:rPr>
              <a:t>：</a:t>
            </a:r>
            <a:r>
              <a:rPr lang="en-US" altLang="zh-CN" sz="2400" dirty="0">
                <a:latin typeface="+mj-ea"/>
                <a:ea typeface="+mj-ea"/>
              </a:rPr>
              <a:t>black</a:t>
            </a:r>
          </a:p>
          <a:p>
            <a:r>
              <a:rPr lang="en-US" altLang="zh-CN" sz="2400" dirty="0">
                <a:latin typeface="+mj-ea"/>
                <a:ea typeface="+mj-ea"/>
              </a:rPr>
              <a:t>wall</a:t>
            </a:r>
            <a:r>
              <a:rPr lang="zh-CN" altLang="en-US" sz="2400" dirty="0">
                <a:latin typeface="+mj-ea"/>
                <a:ea typeface="+mj-ea"/>
              </a:rPr>
              <a:t>：</a:t>
            </a:r>
            <a:r>
              <a:rPr lang="en-US" altLang="zh-CN" sz="2400" dirty="0">
                <a:latin typeface="+mj-ea"/>
                <a:ea typeface="+mj-ea"/>
              </a:rPr>
              <a:t>white</a:t>
            </a:r>
            <a:endParaRPr lang="en-US" altLang="zh-CN" sz="3600" dirty="0">
              <a:latin typeface="+mj-ea"/>
              <a:ea typeface="+mj-ea"/>
            </a:endParaRPr>
          </a:p>
          <a:p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88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137">
        <p:comb/>
      </p:transition>
    </mc:Choice>
    <mc:Fallback xmlns="">
      <p:transition spd="slow" advTm="5137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Analyze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209043" y="965255"/>
            <a:ext cx="3541116" cy="1562810"/>
            <a:chOff x="378574" y="1535666"/>
            <a:chExt cx="3541116" cy="1562810"/>
          </a:xfrm>
        </p:grpSpPr>
        <p:sp>
          <p:nvSpPr>
            <p:cNvPr id="5" name="右箭头 4"/>
            <p:cNvSpPr/>
            <p:nvPr/>
          </p:nvSpPr>
          <p:spPr>
            <a:xfrm>
              <a:off x="902752" y="1535666"/>
              <a:ext cx="2952871" cy="156281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8574" y="1879009"/>
              <a:ext cx="35411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Control</a:t>
              </a:r>
            </a:p>
            <a:p>
              <a:pPr algn="ctr"/>
              <a:r>
                <a:rPr lang="en-US" altLang="zh-CN" sz="2400" dirty="0">
                  <a:latin typeface="+mj-ea"/>
                  <a:ea typeface="+mj-ea"/>
                </a:rPr>
                <a:t>function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5C81A1B-AD25-4F7E-A786-6FB288D6DC51}"/>
              </a:ext>
            </a:extLst>
          </p:cNvPr>
          <p:cNvGrpSpPr/>
          <p:nvPr/>
        </p:nvGrpSpPr>
        <p:grpSpPr>
          <a:xfrm>
            <a:off x="986515" y="1136930"/>
            <a:ext cx="10419080" cy="5350510"/>
            <a:chOff x="986515" y="1136930"/>
            <a:chExt cx="10419080" cy="5350510"/>
          </a:xfrm>
        </p:grpSpPr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654B106F-1855-4FDC-876A-AAD7C1910310}"/>
                </a:ext>
              </a:extLst>
            </p:cNvPr>
            <p:cNvSpPr/>
            <p:nvPr/>
          </p:nvSpPr>
          <p:spPr>
            <a:xfrm>
              <a:off x="1967070" y="4074440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49" name="箭头: 下 48">
              <a:extLst>
                <a:ext uri="{FF2B5EF4-FFF2-40B4-BE49-F238E27FC236}">
                  <a16:creationId xmlns:a16="http://schemas.microsoft.com/office/drawing/2014/main" id="{577468C3-677D-4EF9-B77F-60267BC9F8DB}"/>
                </a:ext>
              </a:extLst>
            </p:cNvPr>
            <p:cNvSpPr/>
            <p:nvPr/>
          </p:nvSpPr>
          <p:spPr>
            <a:xfrm>
              <a:off x="4573266" y="4068725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50" name="箭头: 下 49">
              <a:extLst>
                <a:ext uri="{FF2B5EF4-FFF2-40B4-BE49-F238E27FC236}">
                  <a16:creationId xmlns:a16="http://schemas.microsoft.com/office/drawing/2014/main" id="{868170EB-21CA-43BE-8975-C568660B4E75}"/>
                </a:ext>
              </a:extLst>
            </p:cNvPr>
            <p:cNvSpPr/>
            <p:nvPr/>
          </p:nvSpPr>
          <p:spPr>
            <a:xfrm>
              <a:off x="7101135" y="4078457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51" name="箭头: 下 50">
              <a:extLst>
                <a:ext uri="{FF2B5EF4-FFF2-40B4-BE49-F238E27FC236}">
                  <a16:creationId xmlns:a16="http://schemas.microsoft.com/office/drawing/2014/main" id="{056E89FE-8C43-4C08-8FDD-F024020C0131}"/>
                </a:ext>
              </a:extLst>
            </p:cNvPr>
            <p:cNvSpPr/>
            <p:nvPr/>
          </p:nvSpPr>
          <p:spPr>
            <a:xfrm>
              <a:off x="9700344" y="4078457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9DC0201-2A5D-4511-87DE-3E2E5820DF6B}"/>
                </a:ext>
              </a:extLst>
            </p:cNvPr>
            <p:cNvGrpSpPr/>
            <p:nvPr/>
          </p:nvGrpSpPr>
          <p:grpSpPr>
            <a:xfrm>
              <a:off x="986515" y="1136930"/>
              <a:ext cx="10419080" cy="5350510"/>
              <a:chOff x="1106170" y="1043305"/>
              <a:chExt cx="10419080" cy="5350510"/>
            </a:xfrm>
          </p:grpSpPr>
          <p:sp>
            <p:nvSpPr>
              <p:cNvPr id="8" name="流程图: 过程 7">
                <a:extLst>
                  <a:ext uri="{FF2B5EF4-FFF2-40B4-BE49-F238E27FC236}">
                    <a16:creationId xmlns:a16="http://schemas.microsoft.com/office/drawing/2014/main" id="{7960DD00-C95A-45F9-B3A8-7DFFE2DA81D2}"/>
                  </a:ext>
                </a:extLst>
              </p:cNvPr>
              <p:cNvSpPr/>
              <p:nvPr/>
            </p:nvSpPr>
            <p:spPr>
              <a:xfrm>
                <a:off x="1616782" y="1043940"/>
                <a:ext cx="214566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The movement 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of ghosts</a:t>
                </a:r>
              </a:p>
            </p:txBody>
          </p:sp>
          <p:sp>
            <p:nvSpPr>
              <p:cNvPr id="9" name="流程图: 过程 8">
                <a:extLst>
                  <a:ext uri="{FF2B5EF4-FFF2-40B4-BE49-F238E27FC236}">
                    <a16:creationId xmlns:a16="http://schemas.microsoft.com/office/drawing/2014/main" id="{1DEB5732-7646-4497-B184-7B8A8D913342}"/>
                  </a:ext>
                </a:extLst>
              </p:cNvPr>
              <p:cNvSpPr/>
              <p:nvPr/>
            </p:nvSpPr>
            <p:spPr>
              <a:xfrm>
                <a:off x="8499547" y="1043305"/>
                <a:ext cx="214566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+mj-ea"/>
                    <a:ea typeface="+mj-ea"/>
                  </a:rPr>
                  <a:t>Switch:</a:t>
                </a:r>
              </a:p>
            </p:txBody>
          </p:sp>
          <p:sp>
            <p:nvSpPr>
              <p:cNvPr id="10" name="流程图: 数据 9">
                <a:extLst>
                  <a:ext uri="{FF2B5EF4-FFF2-40B4-BE49-F238E27FC236}">
                    <a16:creationId xmlns:a16="http://schemas.microsoft.com/office/drawing/2014/main" id="{7C333C15-4228-41DD-A5BA-9D8568906CBA}"/>
                  </a:ext>
                </a:extLst>
              </p:cNvPr>
              <p:cNvSpPr/>
              <p:nvPr/>
            </p:nvSpPr>
            <p:spPr>
              <a:xfrm>
                <a:off x="5060387" y="1043940"/>
                <a:ext cx="2145665" cy="504825"/>
              </a:xfrm>
              <a:prstGeom prst="flowChartInputOutpu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Random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1,2,3,4</a:t>
                </a:r>
              </a:p>
            </p:txBody>
          </p:sp>
          <p:sp>
            <p:nvSpPr>
              <p:cNvPr id="11" name=" 24">
                <a:extLst>
                  <a:ext uri="{FF2B5EF4-FFF2-40B4-BE49-F238E27FC236}">
                    <a16:creationId xmlns:a16="http://schemas.microsoft.com/office/drawing/2014/main" id="{24B85E5B-0DCE-4D52-8363-CA02A83E5988}"/>
                  </a:ext>
                </a:extLst>
              </p:cNvPr>
              <p:cNvSpPr/>
              <p:nvPr/>
            </p:nvSpPr>
            <p:spPr>
              <a:xfrm>
                <a:off x="3763082" y="1156335"/>
                <a:ext cx="1297940" cy="279400"/>
              </a:xfrm>
              <a:custGeom>
                <a:avLst/>
                <a:gdLst>
                  <a:gd name="connsiteX0" fmla="*/ 360040 w 576064"/>
                  <a:gd name="connsiteY0" fmla="*/ 0 h 250588"/>
                  <a:gd name="connsiteX1" fmla="*/ 576064 w 576064"/>
                  <a:gd name="connsiteY1" fmla="*/ 125294 h 250588"/>
                  <a:gd name="connsiteX2" fmla="*/ 360040 w 576064"/>
                  <a:gd name="connsiteY2" fmla="*/ 250588 h 250588"/>
                  <a:gd name="connsiteX3" fmla="*/ 360040 w 576064"/>
                  <a:gd name="connsiteY3" fmla="*/ 143294 h 250588"/>
                  <a:gd name="connsiteX4" fmla="*/ 0 w 576064"/>
                  <a:gd name="connsiteY4" fmla="*/ 143294 h 250588"/>
                  <a:gd name="connsiteX5" fmla="*/ 0 w 576064"/>
                  <a:gd name="connsiteY5" fmla="*/ 107294 h 250588"/>
                  <a:gd name="connsiteX6" fmla="*/ 360040 w 576064"/>
                  <a:gd name="connsiteY6" fmla="*/ 107294 h 2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064" h="250588">
                    <a:moveTo>
                      <a:pt x="360040" y="0"/>
                    </a:moveTo>
                    <a:lnTo>
                      <a:pt x="576064" y="125294"/>
                    </a:lnTo>
                    <a:lnTo>
                      <a:pt x="360040" y="250588"/>
                    </a:lnTo>
                    <a:lnTo>
                      <a:pt x="360040" y="143294"/>
                    </a:lnTo>
                    <a:lnTo>
                      <a:pt x="0" y="143294"/>
                    </a:lnTo>
                    <a:lnTo>
                      <a:pt x="0" y="107294"/>
                    </a:lnTo>
                    <a:lnTo>
                      <a:pt x="360040" y="107294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" name=" 24">
                <a:extLst>
                  <a:ext uri="{FF2B5EF4-FFF2-40B4-BE49-F238E27FC236}">
                    <a16:creationId xmlns:a16="http://schemas.microsoft.com/office/drawing/2014/main" id="{EE970232-FDCC-44D5-AD92-29C5FC507F1C}"/>
                  </a:ext>
                </a:extLst>
              </p:cNvPr>
              <p:cNvSpPr/>
              <p:nvPr/>
            </p:nvSpPr>
            <p:spPr>
              <a:xfrm>
                <a:off x="7192082" y="1156970"/>
                <a:ext cx="1297940" cy="279400"/>
              </a:xfrm>
              <a:custGeom>
                <a:avLst/>
                <a:gdLst>
                  <a:gd name="connsiteX0" fmla="*/ 360040 w 576064"/>
                  <a:gd name="connsiteY0" fmla="*/ 0 h 250588"/>
                  <a:gd name="connsiteX1" fmla="*/ 576064 w 576064"/>
                  <a:gd name="connsiteY1" fmla="*/ 125294 h 250588"/>
                  <a:gd name="connsiteX2" fmla="*/ 360040 w 576064"/>
                  <a:gd name="connsiteY2" fmla="*/ 250588 h 250588"/>
                  <a:gd name="connsiteX3" fmla="*/ 360040 w 576064"/>
                  <a:gd name="connsiteY3" fmla="*/ 143294 h 250588"/>
                  <a:gd name="connsiteX4" fmla="*/ 0 w 576064"/>
                  <a:gd name="connsiteY4" fmla="*/ 143294 h 250588"/>
                  <a:gd name="connsiteX5" fmla="*/ 0 w 576064"/>
                  <a:gd name="connsiteY5" fmla="*/ 107294 h 250588"/>
                  <a:gd name="connsiteX6" fmla="*/ 360040 w 576064"/>
                  <a:gd name="connsiteY6" fmla="*/ 107294 h 2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064" h="250588">
                    <a:moveTo>
                      <a:pt x="360040" y="0"/>
                    </a:moveTo>
                    <a:lnTo>
                      <a:pt x="576064" y="125294"/>
                    </a:lnTo>
                    <a:lnTo>
                      <a:pt x="360040" y="250588"/>
                    </a:lnTo>
                    <a:lnTo>
                      <a:pt x="360040" y="143294"/>
                    </a:lnTo>
                    <a:lnTo>
                      <a:pt x="0" y="143294"/>
                    </a:lnTo>
                    <a:lnTo>
                      <a:pt x="0" y="107294"/>
                    </a:lnTo>
                    <a:lnTo>
                      <a:pt x="360040" y="107294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3A58E52B-2346-4F0D-A8B0-38FFC3AC7B7D}"/>
                  </a:ext>
                </a:extLst>
              </p:cNvPr>
              <p:cNvSpPr/>
              <p:nvPr/>
            </p:nvSpPr>
            <p:spPr>
              <a:xfrm>
                <a:off x="9439347" y="2312670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4</a:t>
                </a: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03B6556E-5015-4B9A-82A5-29C5A04A9CDD}"/>
                  </a:ext>
                </a:extLst>
              </p:cNvPr>
              <p:cNvSpPr/>
              <p:nvPr/>
            </p:nvSpPr>
            <p:spPr>
              <a:xfrm>
                <a:off x="1748862" y="2312670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1</a:t>
                </a: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FEE57478-45FB-4B0E-B09A-1A8AA2B7C7FD}"/>
                  </a:ext>
                </a:extLst>
              </p:cNvPr>
              <p:cNvSpPr/>
              <p:nvPr/>
            </p:nvSpPr>
            <p:spPr>
              <a:xfrm>
                <a:off x="4311722" y="2312670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2</a:t>
                </a:r>
              </a:p>
            </p:txBody>
          </p:sp>
          <p:sp>
            <p:nvSpPr>
              <p:cNvPr id="16" name="流程图: 过程 15">
                <a:extLst>
                  <a:ext uri="{FF2B5EF4-FFF2-40B4-BE49-F238E27FC236}">
                    <a16:creationId xmlns:a16="http://schemas.microsoft.com/office/drawing/2014/main" id="{3B0BDBCF-F534-4DBF-945B-C413A437AF06}"/>
                  </a:ext>
                </a:extLst>
              </p:cNvPr>
              <p:cNvSpPr/>
              <p:nvPr/>
            </p:nvSpPr>
            <p:spPr>
              <a:xfrm>
                <a:off x="6875217" y="2312670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3</a:t>
                </a: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455155B-0A97-471E-9856-3C218CA9C662}"/>
                  </a:ext>
                </a:extLst>
              </p:cNvPr>
              <p:cNvCxnSpPr>
                <a:stCxn id="9" idx="2"/>
                <a:endCxn id="14" idx="0"/>
              </p:cNvCxnSpPr>
              <p:nvPr/>
            </p:nvCxnSpPr>
            <p:spPr>
              <a:xfrm flipH="1">
                <a:off x="2289247" y="1548130"/>
                <a:ext cx="7283450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22384C2F-0132-43C8-94E9-527C586060B9}"/>
                  </a:ext>
                </a:extLst>
              </p:cNvPr>
              <p:cNvCxnSpPr>
                <a:stCxn id="9" idx="2"/>
                <a:endCxn id="15" idx="0"/>
              </p:cNvCxnSpPr>
              <p:nvPr/>
            </p:nvCxnSpPr>
            <p:spPr>
              <a:xfrm flipH="1">
                <a:off x="4852107" y="1548130"/>
                <a:ext cx="4720590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C6E03BE-9AFB-44D3-954E-0EAE32DE5AAE}"/>
                  </a:ext>
                </a:extLst>
              </p:cNvPr>
              <p:cNvCxnSpPr>
                <a:stCxn id="9" idx="2"/>
                <a:endCxn id="16" idx="0"/>
              </p:cNvCxnSpPr>
              <p:nvPr/>
            </p:nvCxnSpPr>
            <p:spPr>
              <a:xfrm flipH="1">
                <a:off x="7415602" y="1548130"/>
                <a:ext cx="2157095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511DD848-46CE-4B49-93E3-FF7A62B0F993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9573967" y="1568450"/>
                <a:ext cx="405765" cy="74422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21" name="流程图: 过程 20">
                <a:extLst>
                  <a:ext uri="{FF2B5EF4-FFF2-40B4-BE49-F238E27FC236}">
                    <a16:creationId xmlns:a16="http://schemas.microsoft.com/office/drawing/2014/main" id="{FC6499AA-3512-4BEA-ABFE-41BCEC29D422}"/>
                  </a:ext>
                </a:extLst>
              </p:cNvPr>
              <p:cNvSpPr/>
              <p:nvPr/>
            </p:nvSpPr>
            <p:spPr>
              <a:xfrm>
                <a:off x="149733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UP</a:t>
                </a:r>
              </a:p>
            </p:txBody>
          </p:sp>
          <p:sp>
            <p:nvSpPr>
              <p:cNvPr id="22" name="流程图: 过程 21">
                <a:extLst>
                  <a:ext uri="{FF2B5EF4-FFF2-40B4-BE49-F238E27FC236}">
                    <a16:creationId xmlns:a16="http://schemas.microsoft.com/office/drawing/2014/main" id="{33CB8527-A02B-46B1-88F2-574CC51BEB84}"/>
                  </a:ext>
                </a:extLst>
              </p:cNvPr>
              <p:cNvSpPr/>
              <p:nvPr/>
            </p:nvSpPr>
            <p:spPr>
              <a:xfrm>
                <a:off x="4060825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LEFT</a:t>
                </a:r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25EEA5F9-E831-4D0C-8E0E-552461013B8F}"/>
                  </a:ext>
                </a:extLst>
              </p:cNvPr>
              <p:cNvSpPr/>
              <p:nvPr/>
            </p:nvSpPr>
            <p:spPr>
              <a:xfrm>
                <a:off x="662432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DOWN</a:t>
                </a:r>
              </a:p>
            </p:txBody>
          </p:sp>
          <p:sp>
            <p:nvSpPr>
              <p:cNvPr id="24" name="流程图: 过程 23">
                <a:extLst>
                  <a:ext uri="{FF2B5EF4-FFF2-40B4-BE49-F238E27FC236}">
                    <a16:creationId xmlns:a16="http://schemas.microsoft.com/office/drawing/2014/main" id="{2F93721B-B48C-40A4-9AB2-9F90E3E0A1E3}"/>
                  </a:ext>
                </a:extLst>
              </p:cNvPr>
              <p:cNvSpPr/>
              <p:nvPr/>
            </p:nvSpPr>
            <p:spPr>
              <a:xfrm>
                <a:off x="918845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RIGHT</a:t>
                </a: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E50CF5AE-3FB0-426F-9CAE-2DB34A2182A8}"/>
                  </a:ext>
                </a:extLst>
              </p:cNvPr>
              <p:cNvGrpSpPr/>
              <p:nvPr/>
            </p:nvGrpSpPr>
            <p:grpSpPr>
              <a:xfrm>
                <a:off x="2936947" y="3549015"/>
                <a:ext cx="537845" cy="2363470"/>
                <a:chOff x="4594" y="5587"/>
                <a:chExt cx="847" cy="3722"/>
              </a:xfrm>
            </p:grpSpPr>
            <p:sp>
              <p:nvSpPr>
                <p:cNvPr id="45" name="直角上箭头 72">
                  <a:extLst>
                    <a:ext uri="{FF2B5EF4-FFF2-40B4-BE49-F238E27FC236}">
                      <a16:creationId xmlns:a16="http://schemas.microsoft.com/office/drawing/2014/main" id="{E6363C18-1FB1-49A3-9C7D-5E1B569636A8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" name="流程图: 过程 45">
                  <a:extLst>
                    <a:ext uri="{FF2B5EF4-FFF2-40B4-BE49-F238E27FC236}">
                      <a16:creationId xmlns:a16="http://schemas.microsoft.com/office/drawing/2014/main" id="{6F129CB1-7D92-4A77-9F6D-40C2D5C3D9B4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302DDA9-3E79-4495-9860-C823784DB9AA}"/>
                  </a:ext>
                </a:extLst>
              </p:cNvPr>
              <p:cNvGrpSpPr/>
              <p:nvPr/>
            </p:nvGrpSpPr>
            <p:grpSpPr>
              <a:xfrm>
                <a:off x="5490917" y="3549015"/>
                <a:ext cx="537845" cy="2364105"/>
                <a:chOff x="4594" y="5587"/>
                <a:chExt cx="847" cy="3723"/>
              </a:xfrm>
            </p:grpSpPr>
            <p:sp>
              <p:nvSpPr>
                <p:cNvPr id="43" name="直角上箭头 76">
                  <a:extLst>
                    <a:ext uri="{FF2B5EF4-FFF2-40B4-BE49-F238E27FC236}">
                      <a16:creationId xmlns:a16="http://schemas.microsoft.com/office/drawing/2014/main" id="{622FF184-BB12-4758-B62F-A58235A7E828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4" name="流程图: 过程 43">
                  <a:extLst>
                    <a:ext uri="{FF2B5EF4-FFF2-40B4-BE49-F238E27FC236}">
                      <a16:creationId xmlns:a16="http://schemas.microsoft.com/office/drawing/2014/main" id="{01BB0090-AD52-472D-93D4-01557A6EEA68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42571D0-4571-4C42-BA64-542A073A664E}"/>
                  </a:ext>
                </a:extLst>
              </p:cNvPr>
              <p:cNvGrpSpPr/>
              <p:nvPr/>
            </p:nvGrpSpPr>
            <p:grpSpPr>
              <a:xfrm>
                <a:off x="8030845" y="3549015"/>
                <a:ext cx="537845" cy="2363470"/>
                <a:chOff x="4594" y="5587"/>
                <a:chExt cx="847" cy="3722"/>
              </a:xfrm>
            </p:grpSpPr>
            <p:sp>
              <p:nvSpPr>
                <p:cNvPr id="41" name="直角上箭头 79">
                  <a:extLst>
                    <a:ext uri="{FF2B5EF4-FFF2-40B4-BE49-F238E27FC236}">
                      <a16:creationId xmlns:a16="http://schemas.microsoft.com/office/drawing/2014/main" id="{882F864A-4DFB-488C-B5D5-B7002A58654D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" name="流程图: 过程 41">
                  <a:extLst>
                    <a:ext uri="{FF2B5EF4-FFF2-40B4-BE49-F238E27FC236}">
                      <a16:creationId xmlns:a16="http://schemas.microsoft.com/office/drawing/2014/main" id="{F504CF71-BA1C-4968-BA04-8F6A6263A34D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0BEFE28-3C38-45C7-9E1B-7F6EBFFEC1EA}"/>
                  </a:ext>
                </a:extLst>
              </p:cNvPr>
              <p:cNvGrpSpPr/>
              <p:nvPr/>
            </p:nvGrpSpPr>
            <p:grpSpPr>
              <a:xfrm>
                <a:off x="10575290" y="3549015"/>
                <a:ext cx="537845" cy="2363470"/>
                <a:chOff x="4594" y="5587"/>
                <a:chExt cx="847" cy="3722"/>
              </a:xfrm>
            </p:grpSpPr>
            <p:sp>
              <p:nvSpPr>
                <p:cNvPr id="39" name="直角上箭头 82">
                  <a:extLst>
                    <a:ext uri="{FF2B5EF4-FFF2-40B4-BE49-F238E27FC236}">
                      <a16:creationId xmlns:a16="http://schemas.microsoft.com/office/drawing/2014/main" id="{1888C6F5-2F1D-4C52-AE09-2181E0942029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" name="流程图: 过程 39">
                  <a:extLst>
                    <a:ext uri="{FF2B5EF4-FFF2-40B4-BE49-F238E27FC236}">
                      <a16:creationId xmlns:a16="http://schemas.microsoft.com/office/drawing/2014/main" id="{0096E6A1-45EA-4397-B8BD-3A3E75407538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9E36795-3D93-4B0D-9100-0F1904FE629E}"/>
                  </a:ext>
                </a:extLst>
              </p:cNvPr>
              <p:cNvSpPr/>
              <p:nvPr/>
            </p:nvSpPr>
            <p:spPr>
              <a:xfrm>
                <a:off x="1106170" y="5913120"/>
                <a:ext cx="10419080" cy="48069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Do Not Change The Direction</a:t>
                </a: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337B84A4-B9FA-4B13-9049-B92EF3433151}"/>
                  </a:ext>
                </a:extLst>
              </p:cNvPr>
              <p:cNvGrpSpPr/>
              <p:nvPr/>
            </p:nvGrpSpPr>
            <p:grpSpPr>
              <a:xfrm>
                <a:off x="1407232" y="2817495"/>
                <a:ext cx="9443720" cy="1139825"/>
                <a:chOff x="2157" y="4512"/>
                <a:chExt cx="14872" cy="1795"/>
              </a:xfrm>
            </p:grpSpPr>
            <p:sp>
              <p:nvSpPr>
                <p:cNvPr id="31" name="下箭头 42">
                  <a:extLst>
                    <a:ext uri="{FF2B5EF4-FFF2-40B4-BE49-F238E27FC236}">
                      <a16:creationId xmlns:a16="http://schemas.microsoft.com/office/drawing/2014/main" id="{4996A4B7-642C-4445-A325-0CC35D089B44}"/>
                    </a:ext>
                  </a:extLst>
                </p:cNvPr>
                <p:cNvSpPr/>
                <p:nvPr/>
              </p:nvSpPr>
              <p:spPr>
                <a:xfrm>
                  <a:off x="3443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2" name="下箭头 43">
                  <a:extLst>
                    <a:ext uri="{FF2B5EF4-FFF2-40B4-BE49-F238E27FC236}">
                      <a16:creationId xmlns:a16="http://schemas.microsoft.com/office/drawing/2014/main" id="{C07D5DEB-75DF-444E-9B0E-1CAF698A0E18}"/>
                    </a:ext>
                  </a:extLst>
                </p:cNvPr>
                <p:cNvSpPr/>
                <p:nvPr/>
              </p:nvSpPr>
              <p:spPr>
                <a:xfrm>
                  <a:off x="7479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3" name="下箭头 44">
                  <a:extLst>
                    <a:ext uri="{FF2B5EF4-FFF2-40B4-BE49-F238E27FC236}">
                      <a16:creationId xmlns:a16="http://schemas.microsoft.com/office/drawing/2014/main" id="{E2DC12CE-E672-44F3-A959-3B09DC733E14}"/>
                    </a:ext>
                  </a:extLst>
                </p:cNvPr>
                <p:cNvSpPr/>
                <p:nvPr/>
              </p:nvSpPr>
              <p:spPr>
                <a:xfrm>
                  <a:off x="11517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4" name="下箭头 45">
                  <a:extLst>
                    <a:ext uri="{FF2B5EF4-FFF2-40B4-BE49-F238E27FC236}">
                      <a16:creationId xmlns:a16="http://schemas.microsoft.com/office/drawing/2014/main" id="{B587683E-3F89-4331-98AC-80D30002A732}"/>
                    </a:ext>
                  </a:extLst>
                </p:cNvPr>
                <p:cNvSpPr/>
                <p:nvPr/>
              </p:nvSpPr>
              <p:spPr>
                <a:xfrm>
                  <a:off x="15554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5" name="流程图: 决策 34">
                  <a:extLst>
                    <a:ext uri="{FF2B5EF4-FFF2-40B4-BE49-F238E27FC236}">
                      <a16:creationId xmlns:a16="http://schemas.microsoft.com/office/drawing/2014/main" id="{54C73B89-DB63-4871-BC34-3FCC88F3822C}"/>
                    </a:ext>
                  </a:extLst>
                </p:cNvPr>
                <p:cNvSpPr/>
                <p:nvPr/>
              </p:nvSpPr>
              <p:spPr>
                <a:xfrm>
                  <a:off x="2157" y="5116"/>
                  <a:ext cx="2778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 UP ?</a:t>
                  </a:r>
                </a:p>
              </p:txBody>
            </p:sp>
            <p:sp>
              <p:nvSpPr>
                <p:cNvPr id="36" name="流程图: 决策 35">
                  <a:extLst>
                    <a:ext uri="{FF2B5EF4-FFF2-40B4-BE49-F238E27FC236}">
                      <a16:creationId xmlns:a16="http://schemas.microsoft.com/office/drawing/2014/main" id="{293590B6-4F85-4DCA-A4EC-B8CCD6F39F3C}"/>
                    </a:ext>
                  </a:extLst>
                </p:cNvPr>
                <p:cNvSpPr/>
                <p:nvPr/>
              </p:nvSpPr>
              <p:spPr>
                <a:xfrm>
                  <a:off x="14251" y="5116"/>
                  <a:ext cx="2778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RIGHT?</a:t>
                  </a:r>
                </a:p>
              </p:txBody>
            </p:sp>
            <p:sp>
              <p:nvSpPr>
                <p:cNvPr id="37" name="流程图: 决策 36">
                  <a:extLst>
                    <a:ext uri="{FF2B5EF4-FFF2-40B4-BE49-F238E27FC236}">
                      <a16:creationId xmlns:a16="http://schemas.microsoft.com/office/drawing/2014/main" id="{56732EDF-7BEC-4ECD-A8ED-6ABEBD696780}"/>
                    </a:ext>
                  </a:extLst>
                </p:cNvPr>
                <p:cNvSpPr/>
                <p:nvPr/>
              </p:nvSpPr>
              <p:spPr>
                <a:xfrm>
                  <a:off x="10214" y="5116"/>
                  <a:ext cx="2778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400" dirty="0">
                      <a:latin typeface="+mj-ea"/>
                      <a:ea typeface="+mj-ea"/>
                    </a:rPr>
                    <a:t>DOWN ?</a:t>
                  </a:r>
                </a:p>
              </p:txBody>
            </p:sp>
            <p:sp>
              <p:nvSpPr>
                <p:cNvPr id="38" name="流程图: 决策 37">
                  <a:extLst>
                    <a:ext uri="{FF2B5EF4-FFF2-40B4-BE49-F238E27FC236}">
                      <a16:creationId xmlns:a16="http://schemas.microsoft.com/office/drawing/2014/main" id="{29462101-B458-4D19-8CBC-07E5EE3B7E7D}"/>
                    </a:ext>
                  </a:extLst>
                </p:cNvPr>
                <p:cNvSpPr/>
                <p:nvPr/>
              </p:nvSpPr>
              <p:spPr>
                <a:xfrm>
                  <a:off x="6206" y="5116"/>
                  <a:ext cx="2778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 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LEFT ?</a:t>
                  </a:r>
                </a:p>
              </p:txBody>
            </p:sp>
          </p:grp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7E514752-F6F1-4A9B-9F56-E9AE60F76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969"/>
          <a:stretch/>
        </p:blipFill>
        <p:spPr>
          <a:xfrm>
            <a:off x="2287804" y="1454505"/>
            <a:ext cx="7037460" cy="419567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7902" y="635399"/>
            <a:ext cx="256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Ghost control</a:t>
            </a: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D5B3A780-DC56-44FA-9BD7-FB70F8F0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861" y="1088228"/>
            <a:ext cx="9951459" cy="4437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737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6804">
        <p:comb/>
      </p:transition>
    </mc:Choice>
    <mc:Fallback xmlns="">
      <p:transition spd="slow" advTm="36804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1460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Analyze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5213152" y="617480"/>
            <a:ext cx="207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Player control</a:t>
            </a:r>
            <a:endParaRPr lang="zh-CN" altLang="en-US" sz="2000" b="1" dirty="0">
              <a:latin typeface="+mj-ea"/>
              <a:ea typeface="+mj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32D9AA-3AEE-4D96-A564-50F81F11B36D}"/>
              </a:ext>
            </a:extLst>
          </p:cNvPr>
          <p:cNvGrpSpPr/>
          <p:nvPr/>
        </p:nvGrpSpPr>
        <p:grpSpPr>
          <a:xfrm>
            <a:off x="1062626" y="1167132"/>
            <a:ext cx="10419080" cy="5302885"/>
            <a:chOff x="1062626" y="1167132"/>
            <a:chExt cx="10419080" cy="5302885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C07BB19A-8860-4853-8158-B5FFFE4F05BD}"/>
                </a:ext>
              </a:extLst>
            </p:cNvPr>
            <p:cNvGrpSpPr/>
            <p:nvPr/>
          </p:nvGrpSpPr>
          <p:grpSpPr>
            <a:xfrm>
              <a:off x="1062626" y="1167132"/>
              <a:ext cx="10419080" cy="5302885"/>
              <a:chOff x="1106170" y="1090930"/>
              <a:chExt cx="10419080" cy="5302885"/>
            </a:xfrm>
          </p:grpSpPr>
          <p:sp>
            <p:nvSpPr>
              <p:cNvPr id="51" name="流程图: 过程 50">
                <a:extLst>
                  <a:ext uri="{FF2B5EF4-FFF2-40B4-BE49-F238E27FC236}">
                    <a16:creationId xmlns:a16="http://schemas.microsoft.com/office/drawing/2014/main" id="{CA9317F0-4542-4AFB-9F9A-FE34E04B5C97}"/>
                  </a:ext>
                </a:extLst>
              </p:cNvPr>
              <p:cNvSpPr/>
              <p:nvPr/>
            </p:nvSpPr>
            <p:spPr>
              <a:xfrm>
                <a:off x="1579245" y="1091565"/>
                <a:ext cx="214566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The movement 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of player</a:t>
                </a:r>
              </a:p>
            </p:txBody>
          </p:sp>
          <p:sp>
            <p:nvSpPr>
              <p:cNvPr id="52" name="流程图: 过程 51">
                <a:extLst>
                  <a:ext uri="{FF2B5EF4-FFF2-40B4-BE49-F238E27FC236}">
                    <a16:creationId xmlns:a16="http://schemas.microsoft.com/office/drawing/2014/main" id="{8D46E5D6-81CA-4193-B76B-709FBF75845A}"/>
                  </a:ext>
                </a:extLst>
              </p:cNvPr>
              <p:cNvSpPr/>
              <p:nvPr/>
            </p:nvSpPr>
            <p:spPr>
              <a:xfrm>
                <a:off x="8462010" y="1090930"/>
                <a:ext cx="214566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Switch</a:t>
                </a:r>
                <a:r>
                  <a:rPr lang="en-US" altLang="zh-CN" dirty="0">
                    <a:latin typeface="Comic Sans MS" panose="030F0702030302020204" pitchFamily="66" charset="0"/>
                  </a:rPr>
                  <a:t>:</a:t>
                </a:r>
              </a:p>
            </p:txBody>
          </p:sp>
          <p:sp>
            <p:nvSpPr>
              <p:cNvPr id="53" name="流程图: 数据 52">
                <a:extLst>
                  <a:ext uri="{FF2B5EF4-FFF2-40B4-BE49-F238E27FC236}">
                    <a16:creationId xmlns:a16="http://schemas.microsoft.com/office/drawing/2014/main" id="{4D320BC9-7445-4BCC-BE6E-15C7288810B7}"/>
                  </a:ext>
                </a:extLst>
              </p:cNvPr>
              <p:cNvSpPr/>
              <p:nvPr/>
            </p:nvSpPr>
            <p:spPr>
              <a:xfrm>
                <a:off x="5022850" y="1091565"/>
                <a:ext cx="2145665" cy="504825"/>
              </a:xfrm>
              <a:prstGeom prst="flowChartInputOutpu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Read: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W,A,S,D</a:t>
                </a:r>
              </a:p>
            </p:txBody>
          </p:sp>
          <p:sp>
            <p:nvSpPr>
              <p:cNvPr id="54" name=" 24">
                <a:extLst>
                  <a:ext uri="{FF2B5EF4-FFF2-40B4-BE49-F238E27FC236}">
                    <a16:creationId xmlns:a16="http://schemas.microsoft.com/office/drawing/2014/main" id="{CDF5FD6D-B35D-4670-AA73-CC3686A4B528}"/>
                  </a:ext>
                </a:extLst>
              </p:cNvPr>
              <p:cNvSpPr/>
              <p:nvPr/>
            </p:nvSpPr>
            <p:spPr>
              <a:xfrm>
                <a:off x="3725545" y="1203960"/>
                <a:ext cx="1297940" cy="279400"/>
              </a:xfrm>
              <a:custGeom>
                <a:avLst/>
                <a:gdLst>
                  <a:gd name="connsiteX0" fmla="*/ 360040 w 576064"/>
                  <a:gd name="connsiteY0" fmla="*/ 0 h 250588"/>
                  <a:gd name="connsiteX1" fmla="*/ 576064 w 576064"/>
                  <a:gd name="connsiteY1" fmla="*/ 125294 h 250588"/>
                  <a:gd name="connsiteX2" fmla="*/ 360040 w 576064"/>
                  <a:gd name="connsiteY2" fmla="*/ 250588 h 250588"/>
                  <a:gd name="connsiteX3" fmla="*/ 360040 w 576064"/>
                  <a:gd name="connsiteY3" fmla="*/ 143294 h 250588"/>
                  <a:gd name="connsiteX4" fmla="*/ 0 w 576064"/>
                  <a:gd name="connsiteY4" fmla="*/ 143294 h 250588"/>
                  <a:gd name="connsiteX5" fmla="*/ 0 w 576064"/>
                  <a:gd name="connsiteY5" fmla="*/ 107294 h 250588"/>
                  <a:gd name="connsiteX6" fmla="*/ 360040 w 576064"/>
                  <a:gd name="connsiteY6" fmla="*/ 107294 h 2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064" h="250588">
                    <a:moveTo>
                      <a:pt x="360040" y="0"/>
                    </a:moveTo>
                    <a:lnTo>
                      <a:pt x="576064" y="125294"/>
                    </a:lnTo>
                    <a:lnTo>
                      <a:pt x="360040" y="250588"/>
                    </a:lnTo>
                    <a:lnTo>
                      <a:pt x="360040" y="143294"/>
                    </a:lnTo>
                    <a:lnTo>
                      <a:pt x="0" y="143294"/>
                    </a:lnTo>
                    <a:lnTo>
                      <a:pt x="0" y="107294"/>
                    </a:lnTo>
                    <a:lnTo>
                      <a:pt x="360040" y="107294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5" name=" 24">
                <a:extLst>
                  <a:ext uri="{FF2B5EF4-FFF2-40B4-BE49-F238E27FC236}">
                    <a16:creationId xmlns:a16="http://schemas.microsoft.com/office/drawing/2014/main" id="{5155E576-D90E-4BDF-B491-9DB1F0826000}"/>
                  </a:ext>
                </a:extLst>
              </p:cNvPr>
              <p:cNvSpPr/>
              <p:nvPr/>
            </p:nvSpPr>
            <p:spPr>
              <a:xfrm>
                <a:off x="7154545" y="1204595"/>
                <a:ext cx="1297940" cy="279400"/>
              </a:xfrm>
              <a:custGeom>
                <a:avLst/>
                <a:gdLst>
                  <a:gd name="connsiteX0" fmla="*/ 360040 w 576064"/>
                  <a:gd name="connsiteY0" fmla="*/ 0 h 250588"/>
                  <a:gd name="connsiteX1" fmla="*/ 576064 w 576064"/>
                  <a:gd name="connsiteY1" fmla="*/ 125294 h 250588"/>
                  <a:gd name="connsiteX2" fmla="*/ 360040 w 576064"/>
                  <a:gd name="connsiteY2" fmla="*/ 250588 h 250588"/>
                  <a:gd name="connsiteX3" fmla="*/ 360040 w 576064"/>
                  <a:gd name="connsiteY3" fmla="*/ 143294 h 250588"/>
                  <a:gd name="connsiteX4" fmla="*/ 0 w 576064"/>
                  <a:gd name="connsiteY4" fmla="*/ 143294 h 250588"/>
                  <a:gd name="connsiteX5" fmla="*/ 0 w 576064"/>
                  <a:gd name="connsiteY5" fmla="*/ 107294 h 250588"/>
                  <a:gd name="connsiteX6" fmla="*/ 360040 w 576064"/>
                  <a:gd name="connsiteY6" fmla="*/ 107294 h 2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6064" h="250588">
                    <a:moveTo>
                      <a:pt x="360040" y="0"/>
                    </a:moveTo>
                    <a:lnTo>
                      <a:pt x="576064" y="125294"/>
                    </a:lnTo>
                    <a:lnTo>
                      <a:pt x="360040" y="250588"/>
                    </a:lnTo>
                    <a:lnTo>
                      <a:pt x="360040" y="143294"/>
                    </a:lnTo>
                    <a:lnTo>
                      <a:pt x="0" y="143294"/>
                    </a:lnTo>
                    <a:lnTo>
                      <a:pt x="0" y="107294"/>
                    </a:lnTo>
                    <a:lnTo>
                      <a:pt x="360040" y="107294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6" name="流程图: 过程 55">
                <a:extLst>
                  <a:ext uri="{FF2B5EF4-FFF2-40B4-BE49-F238E27FC236}">
                    <a16:creationId xmlns:a16="http://schemas.microsoft.com/office/drawing/2014/main" id="{2D3C0294-6A8F-4BF3-8B2A-B0DAEE3AE324}"/>
                  </a:ext>
                </a:extLst>
              </p:cNvPr>
              <p:cNvSpPr/>
              <p:nvPr/>
            </p:nvSpPr>
            <p:spPr>
              <a:xfrm>
                <a:off x="9401810" y="2360295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D</a:t>
                </a:r>
              </a:p>
            </p:txBody>
          </p:sp>
          <p:sp>
            <p:nvSpPr>
              <p:cNvPr id="57" name="流程图: 过程 56">
                <a:extLst>
                  <a:ext uri="{FF2B5EF4-FFF2-40B4-BE49-F238E27FC236}">
                    <a16:creationId xmlns:a16="http://schemas.microsoft.com/office/drawing/2014/main" id="{8F2A9A6F-BB7E-4EB1-85F7-974C84A46A18}"/>
                  </a:ext>
                </a:extLst>
              </p:cNvPr>
              <p:cNvSpPr/>
              <p:nvPr/>
            </p:nvSpPr>
            <p:spPr>
              <a:xfrm>
                <a:off x="1711325" y="2360295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W</a:t>
                </a:r>
              </a:p>
            </p:txBody>
          </p:sp>
          <p:sp>
            <p:nvSpPr>
              <p:cNvPr id="58" name="流程图: 过程 57">
                <a:extLst>
                  <a:ext uri="{FF2B5EF4-FFF2-40B4-BE49-F238E27FC236}">
                    <a16:creationId xmlns:a16="http://schemas.microsoft.com/office/drawing/2014/main" id="{0809C056-E100-44A9-9A59-166315EC5BC9}"/>
                  </a:ext>
                </a:extLst>
              </p:cNvPr>
              <p:cNvSpPr/>
              <p:nvPr/>
            </p:nvSpPr>
            <p:spPr>
              <a:xfrm>
                <a:off x="4274185" y="2360295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A</a:t>
                </a:r>
              </a:p>
            </p:txBody>
          </p:sp>
          <p:sp>
            <p:nvSpPr>
              <p:cNvPr id="59" name="流程图: 过程 58">
                <a:extLst>
                  <a:ext uri="{FF2B5EF4-FFF2-40B4-BE49-F238E27FC236}">
                    <a16:creationId xmlns:a16="http://schemas.microsoft.com/office/drawing/2014/main" id="{F57990E3-0F4B-41C6-8B3C-80E94A95B589}"/>
                  </a:ext>
                </a:extLst>
              </p:cNvPr>
              <p:cNvSpPr/>
              <p:nvPr/>
            </p:nvSpPr>
            <p:spPr>
              <a:xfrm>
                <a:off x="6837680" y="2360295"/>
                <a:ext cx="1080135" cy="504825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S</a:t>
                </a:r>
              </a:p>
            </p:txBody>
          </p: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8B23D11A-7EB5-4E7B-AE6F-153494830D1E}"/>
                  </a:ext>
                </a:extLst>
              </p:cNvPr>
              <p:cNvCxnSpPr>
                <a:stCxn id="52" idx="2"/>
                <a:endCxn id="57" idx="0"/>
              </p:cNvCxnSpPr>
              <p:nvPr/>
            </p:nvCxnSpPr>
            <p:spPr>
              <a:xfrm flipH="1">
                <a:off x="2251710" y="1595755"/>
                <a:ext cx="7283450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482E195D-326A-4CB6-A204-C2780138434D}"/>
                  </a:ext>
                </a:extLst>
              </p:cNvPr>
              <p:cNvCxnSpPr>
                <a:stCxn id="52" idx="2"/>
                <a:endCxn id="58" idx="0"/>
              </p:cNvCxnSpPr>
              <p:nvPr/>
            </p:nvCxnSpPr>
            <p:spPr>
              <a:xfrm flipH="1">
                <a:off x="4814570" y="1595755"/>
                <a:ext cx="4720590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6047C2EA-1A85-437D-B4D1-6950959BCB6F}"/>
                  </a:ext>
                </a:extLst>
              </p:cNvPr>
              <p:cNvCxnSpPr>
                <a:stCxn id="52" idx="2"/>
                <a:endCxn id="59" idx="0"/>
              </p:cNvCxnSpPr>
              <p:nvPr/>
            </p:nvCxnSpPr>
            <p:spPr>
              <a:xfrm flipH="1">
                <a:off x="7378065" y="1595755"/>
                <a:ext cx="2157095" cy="76454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4464B3B6-009F-442D-9BD5-1A0571648A5E}"/>
                  </a:ext>
                </a:extLst>
              </p:cNvPr>
              <p:cNvCxnSpPr>
                <a:endCxn id="56" idx="0"/>
              </p:cNvCxnSpPr>
              <p:nvPr/>
            </p:nvCxnSpPr>
            <p:spPr>
              <a:xfrm>
                <a:off x="9536430" y="1616075"/>
                <a:ext cx="405765" cy="744220"/>
              </a:xfrm>
              <a:prstGeom prst="straightConnector1">
                <a:avLst/>
              </a:prstGeom>
              <a:ln>
                <a:solidFill>
                  <a:srgbClr val="AAC2AC"/>
                </a:solidFill>
                <a:tailEnd type="arrow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cxnSp>
          <p:sp>
            <p:nvSpPr>
              <p:cNvPr id="64" name="流程图: 过程 63">
                <a:extLst>
                  <a:ext uri="{FF2B5EF4-FFF2-40B4-BE49-F238E27FC236}">
                    <a16:creationId xmlns:a16="http://schemas.microsoft.com/office/drawing/2014/main" id="{18509CA4-EDFB-4D96-BAE8-E38D084397CC}"/>
                  </a:ext>
                </a:extLst>
              </p:cNvPr>
              <p:cNvSpPr/>
              <p:nvPr/>
            </p:nvSpPr>
            <p:spPr>
              <a:xfrm>
                <a:off x="149733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UP</a:t>
                </a:r>
              </a:p>
            </p:txBody>
          </p:sp>
          <p:sp>
            <p:nvSpPr>
              <p:cNvPr id="65" name="流程图: 过程 64">
                <a:extLst>
                  <a:ext uri="{FF2B5EF4-FFF2-40B4-BE49-F238E27FC236}">
                    <a16:creationId xmlns:a16="http://schemas.microsoft.com/office/drawing/2014/main" id="{A0402820-D557-40F7-B1A9-32CC340B0A69}"/>
                  </a:ext>
                </a:extLst>
              </p:cNvPr>
              <p:cNvSpPr/>
              <p:nvPr/>
            </p:nvSpPr>
            <p:spPr>
              <a:xfrm>
                <a:off x="4060825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LEFT</a:t>
                </a:r>
              </a:p>
            </p:txBody>
          </p:sp>
          <p:sp>
            <p:nvSpPr>
              <p:cNvPr id="66" name="流程图: 过程 65">
                <a:extLst>
                  <a:ext uri="{FF2B5EF4-FFF2-40B4-BE49-F238E27FC236}">
                    <a16:creationId xmlns:a16="http://schemas.microsoft.com/office/drawing/2014/main" id="{7643D9A4-1B1A-4D0F-813B-D32CA0EC4046}"/>
                  </a:ext>
                </a:extLst>
              </p:cNvPr>
              <p:cNvSpPr/>
              <p:nvPr/>
            </p:nvSpPr>
            <p:spPr>
              <a:xfrm>
                <a:off x="662432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DOWN</a:t>
                </a:r>
              </a:p>
            </p:txBody>
          </p:sp>
          <p:sp>
            <p:nvSpPr>
              <p:cNvPr id="67" name="流程图: 过程 66">
                <a:extLst>
                  <a:ext uri="{FF2B5EF4-FFF2-40B4-BE49-F238E27FC236}">
                    <a16:creationId xmlns:a16="http://schemas.microsoft.com/office/drawing/2014/main" id="{24012E87-339F-4E6A-9465-F39283B4136A}"/>
                  </a:ext>
                </a:extLst>
              </p:cNvPr>
              <p:cNvSpPr/>
              <p:nvPr/>
            </p:nvSpPr>
            <p:spPr>
              <a:xfrm>
                <a:off x="9188450" y="4387850"/>
                <a:ext cx="1508125" cy="922020"/>
              </a:xfrm>
              <a:prstGeom prst="flowChartProcess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Change direction to</a:t>
                </a:r>
              </a:p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RIGHT</a:t>
                </a: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5F5662F-580B-4C32-81C1-97532A0D8331}"/>
                  </a:ext>
                </a:extLst>
              </p:cNvPr>
              <p:cNvGrpSpPr/>
              <p:nvPr/>
            </p:nvGrpSpPr>
            <p:grpSpPr>
              <a:xfrm>
                <a:off x="2899410" y="3549015"/>
                <a:ext cx="537845" cy="2364105"/>
                <a:chOff x="4594" y="5587"/>
                <a:chExt cx="847" cy="3723"/>
              </a:xfrm>
            </p:grpSpPr>
            <p:sp>
              <p:nvSpPr>
                <p:cNvPr id="88" name="直角上箭头 72">
                  <a:extLst>
                    <a:ext uri="{FF2B5EF4-FFF2-40B4-BE49-F238E27FC236}">
                      <a16:creationId xmlns:a16="http://schemas.microsoft.com/office/drawing/2014/main" id="{41E6BD62-37CC-45CB-9A57-D06FF4326C9C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9" name="流程图: 过程 88">
                  <a:extLst>
                    <a:ext uri="{FF2B5EF4-FFF2-40B4-BE49-F238E27FC236}">
                      <a16:creationId xmlns:a16="http://schemas.microsoft.com/office/drawing/2014/main" id="{15272177-7265-4FF2-9602-6178004557D9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35E2F7F0-0FE8-4DA5-AE52-28F433BFCC0D}"/>
                  </a:ext>
                </a:extLst>
              </p:cNvPr>
              <p:cNvGrpSpPr/>
              <p:nvPr/>
            </p:nvGrpSpPr>
            <p:grpSpPr>
              <a:xfrm>
                <a:off x="5453380" y="3549015"/>
                <a:ext cx="537845" cy="2363470"/>
                <a:chOff x="4594" y="5587"/>
                <a:chExt cx="847" cy="3722"/>
              </a:xfrm>
            </p:grpSpPr>
            <p:sp>
              <p:nvSpPr>
                <p:cNvPr id="86" name="直角上箭头 76">
                  <a:extLst>
                    <a:ext uri="{FF2B5EF4-FFF2-40B4-BE49-F238E27FC236}">
                      <a16:creationId xmlns:a16="http://schemas.microsoft.com/office/drawing/2014/main" id="{1552E85E-C17A-4E53-AE8F-46F7A4193AD7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7" name="流程图: 过程 86">
                  <a:extLst>
                    <a:ext uri="{FF2B5EF4-FFF2-40B4-BE49-F238E27FC236}">
                      <a16:creationId xmlns:a16="http://schemas.microsoft.com/office/drawing/2014/main" id="{6637D1AD-3AB7-4112-9D01-5E644B4FAD47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035F0233-6744-4215-BA69-C8311FF97611}"/>
                  </a:ext>
                </a:extLst>
              </p:cNvPr>
              <p:cNvGrpSpPr/>
              <p:nvPr/>
            </p:nvGrpSpPr>
            <p:grpSpPr>
              <a:xfrm>
                <a:off x="8030845" y="3549015"/>
                <a:ext cx="537845" cy="2364105"/>
                <a:chOff x="4594" y="5587"/>
                <a:chExt cx="847" cy="3723"/>
              </a:xfrm>
            </p:grpSpPr>
            <p:sp>
              <p:nvSpPr>
                <p:cNvPr id="84" name="直角上箭头 79">
                  <a:extLst>
                    <a:ext uri="{FF2B5EF4-FFF2-40B4-BE49-F238E27FC236}">
                      <a16:creationId xmlns:a16="http://schemas.microsoft.com/office/drawing/2014/main" id="{65F8D411-61A8-4975-AFF9-230EF6B6A4F1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5" name="流程图: 过程 84">
                  <a:extLst>
                    <a:ext uri="{FF2B5EF4-FFF2-40B4-BE49-F238E27FC236}">
                      <a16:creationId xmlns:a16="http://schemas.microsoft.com/office/drawing/2014/main" id="{937F7D4C-AB3C-451F-9E1B-B6434F0D4823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030B8914-4B17-433E-BA4A-0FB090327C79}"/>
                  </a:ext>
                </a:extLst>
              </p:cNvPr>
              <p:cNvGrpSpPr/>
              <p:nvPr/>
            </p:nvGrpSpPr>
            <p:grpSpPr>
              <a:xfrm>
                <a:off x="10575290" y="3549015"/>
                <a:ext cx="537845" cy="2363470"/>
                <a:chOff x="4594" y="5587"/>
                <a:chExt cx="847" cy="3722"/>
              </a:xfrm>
            </p:grpSpPr>
            <p:sp>
              <p:nvSpPr>
                <p:cNvPr id="82" name="直角上箭头 82">
                  <a:extLst>
                    <a:ext uri="{FF2B5EF4-FFF2-40B4-BE49-F238E27FC236}">
                      <a16:creationId xmlns:a16="http://schemas.microsoft.com/office/drawing/2014/main" id="{C031097D-21D7-4F19-AF34-88FA77A69EA4}"/>
                    </a:ext>
                  </a:extLst>
                </p:cNvPr>
                <p:cNvSpPr/>
                <p:nvPr/>
              </p:nvSpPr>
              <p:spPr>
                <a:xfrm flipV="1">
                  <a:off x="4594" y="5587"/>
                  <a:ext cx="847" cy="3723"/>
                </a:xfrm>
                <a:prstGeom prst="bentUp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3" name="流程图: 过程 82">
                  <a:extLst>
                    <a:ext uri="{FF2B5EF4-FFF2-40B4-BE49-F238E27FC236}">
                      <a16:creationId xmlns:a16="http://schemas.microsoft.com/office/drawing/2014/main" id="{7054469F-31AF-4054-93A2-F3BF8FE67D9F}"/>
                    </a:ext>
                  </a:extLst>
                </p:cNvPr>
                <p:cNvSpPr/>
                <p:nvPr/>
              </p:nvSpPr>
              <p:spPr>
                <a:xfrm>
                  <a:off x="4969" y="6116"/>
                  <a:ext cx="472" cy="795"/>
                </a:xfrm>
                <a:prstGeom prst="flowChartProcess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Y</a:t>
                  </a:r>
                </a:p>
              </p:txBody>
            </p:sp>
          </p:grp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03364D4-20B8-4F18-AD94-E4229B95116D}"/>
                  </a:ext>
                </a:extLst>
              </p:cNvPr>
              <p:cNvSpPr/>
              <p:nvPr/>
            </p:nvSpPr>
            <p:spPr>
              <a:xfrm>
                <a:off x="1106170" y="5913120"/>
                <a:ext cx="10419080" cy="48069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latin typeface="+mj-ea"/>
                    <a:ea typeface="+mj-ea"/>
                  </a:rPr>
                  <a:t>Do Not Change The Direction</a:t>
                </a:r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EE586B93-FC7A-49D2-8796-60DED473F59E}"/>
                  </a:ext>
                </a:extLst>
              </p:cNvPr>
              <p:cNvGrpSpPr/>
              <p:nvPr/>
            </p:nvGrpSpPr>
            <p:grpSpPr>
              <a:xfrm>
                <a:off x="1355725" y="2865120"/>
                <a:ext cx="9479915" cy="1139825"/>
                <a:chOff x="2157" y="4512"/>
                <a:chExt cx="14929" cy="1795"/>
              </a:xfrm>
            </p:grpSpPr>
            <p:sp>
              <p:nvSpPr>
                <p:cNvPr id="74" name="下箭头 42">
                  <a:extLst>
                    <a:ext uri="{FF2B5EF4-FFF2-40B4-BE49-F238E27FC236}">
                      <a16:creationId xmlns:a16="http://schemas.microsoft.com/office/drawing/2014/main" id="{FE152A76-4C00-409C-9FD7-6AC734182ABB}"/>
                    </a:ext>
                  </a:extLst>
                </p:cNvPr>
                <p:cNvSpPr/>
                <p:nvPr/>
              </p:nvSpPr>
              <p:spPr>
                <a:xfrm>
                  <a:off x="3443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75" name="下箭头 43">
                  <a:extLst>
                    <a:ext uri="{FF2B5EF4-FFF2-40B4-BE49-F238E27FC236}">
                      <a16:creationId xmlns:a16="http://schemas.microsoft.com/office/drawing/2014/main" id="{0B1D8B6B-E7C2-41C7-8C7A-8F33317DA96C}"/>
                    </a:ext>
                  </a:extLst>
                </p:cNvPr>
                <p:cNvSpPr/>
                <p:nvPr/>
              </p:nvSpPr>
              <p:spPr>
                <a:xfrm>
                  <a:off x="7479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76" name="下箭头 44">
                  <a:extLst>
                    <a:ext uri="{FF2B5EF4-FFF2-40B4-BE49-F238E27FC236}">
                      <a16:creationId xmlns:a16="http://schemas.microsoft.com/office/drawing/2014/main" id="{36C8210E-C889-43BB-9D32-711F45F4E631}"/>
                    </a:ext>
                  </a:extLst>
                </p:cNvPr>
                <p:cNvSpPr/>
                <p:nvPr/>
              </p:nvSpPr>
              <p:spPr>
                <a:xfrm>
                  <a:off x="11517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77" name="下箭头 45">
                  <a:extLst>
                    <a:ext uri="{FF2B5EF4-FFF2-40B4-BE49-F238E27FC236}">
                      <a16:creationId xmlns:a16="http://schemas.microsoft.com/office/drawing/2014/main" id="{3CB939E5-3E9A-456B-A7C8-607392404C2E}"/>
                    </a:ext>
                  </a:extLst>
                </p:cNvPr>
                <p:cNvSpPr/>
                <p:nvPr/>
              </p:nvSpPr>
              <p:spPr>
                <a:xfrm>
                  <a:off x="15554" y="4512"/>
                  <a:ext cx="205" cy="726"/>
                </a:xfrm>
                <a:prstGeom prst="down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78" name="流程图: 决策 77">
                  <a:extLst>
                    <a:ext uri="{FF2B5EF4-FFF2-40B4-BE49-F238E27FC236}">
                      <a16:creationId xmlns:a16="http://schemas.microsoft.com/office/drawing/2014/main" id="{B244D9B7-577A-4BE2-A252-70233357EE2E}"/>
                    </a:ext>
                  </a:extLst>
                </p:cNvPr>
                <p:cNvSpPr/>
                <p:nvPr/>
              </p:nvSpPr>
              <p:spPr>
                <a:xfrm>
                  <a:off x="2157" y="5116"/>
                  <a:ext cx="2835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 UP ?</a:t>
                  </a:r>
                </a:p>
              </p:txBody>
            </p:sp>
            <p:sp>
              <p:nvSpPr>
                <p:cNvPr id="79" name="流程图: 决策 78">
                  <a:extLst>
                    <a:ext uri="{FF2B5EF4-FFF2-40B4-BE49-F238E27FC236}">
                      <a16:creationId xmlns:a16="http://schemas.microsoft.com/office/drawing/2014/main" id="{32310FB7-8FF2-4EAD-9BD6-AFC16E40E804}"/>
                    </a:ext>
                  </a:extLst>
                </p:cNvPr>
                <p:cNvSpPr/>
                <p:nvPr/>
              </p:nvSpPr>
              <p:spPr>
                <a:xfrm>
                  <a:off x="14251" y="5116"/>
                  <a:ext cx="2835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RIGHT?</a:t>
                  </a:r>
                </a:p>
              </p:txBody>
            </p:sp>
            <p:sp>
              <p:nvSpPr>
                <p:cNvPr id="80" name="流程图: 决策 79">
                  <a:extLst>
                    <a:ext uri="{FF2B5EF4-FFF2-40B4-BE49-F238E27FC236}">
                      <a16:creationId xmlns:a16="http://schemas.microsoft.com/office/drawing/2014/main" id="{3568E8F8-5657-4A0C-93A6-8D9DE4403934}"/>
                    </a:ext>
                  </a:extLst>
                </p:cNvPr>
                <p:cNvSpPr/>
                <p:nvPr/>
              </p:nvSpPr>
              <p:spPr>
                <a:xfrm>
                  <a:off x="10214" y="5116"/>
                  <a:ext cx="2835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DOWN?</a:t>
                  </a:r>
                </a:p>
              </p:txBody>
            </p:sp>
            <p:sp>
              <p:nvSpPr>
                <p:cNvPr id="81" name="流程图: 决策 80">
                  <a:extLst>
                    <a:ext uri="{FF2B5EF4-FFF2-40B4-BE49-F238E27FC236}">
                      <a16:creationId xmlns:a16="http://schemas.microsoft.com/office/drawing/2014/main" id="{08C10F4E-F52C-4A6E-8890-0D1AD20B6881}"/>
                    </a:ext>
                  </a:extLst>
                </p:cNvPr>
                <p:cNvSpPr/>
                <p:nvPr/>
              </p:nvSpPr>
              <p:spPr>
                <a:xfrm>
                  <a:off x="6206" y="5116"/>
                  <a:ext cx="2835" cy="1191"/>
                </a:xfrm>
                <a:prstGeom prst="flowChartDecision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Wall </a:t>
                  </a:r>
                </a:p>
                <a:p>
                  <a:pPr algn="ctr"/>
                  <a:r>
                    <a:rPr lang="en-US" altLang="zh-CN" sz="1600" dirty="0">
                      <a:latin typeface="+mj-ea"/>
                      <a:ea typeface="+mj-ea"/>
                    </a:rPr>
                    <a:t>LEFT ?</a:t>
                  </a:r>
                </a:p>
              </p:txBody>
            </p:sp>
          </p:grpSp>
        </p:grp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E335AEDD-7382-4E13-BF5D-F984C6A9E2DC}"/>
                </a:ext>
              </a:extLst>
            </p:cNvPr>
            <p:cNvSpPr/>
            <p:nvPr/>
          </p:nvSpPr>
          <p:spPr>
            <a:xfrm>
              <a:off x="2022664" y="4073657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6AC02452-0D93-4F9A-90DB-B2A7E85ECFBA}"/>
                </a:ext>
              </a:extLst>
            </p:cNvPr>
            <p:cNvSpPr/>
            <p:nvPr/>
          </p:nvSpPr>
          <p:spPr>
            <a:xfrm>
              <a:off x="4617377" y="4077676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48" name="箭头: 下 47">
              <a:extLst>
                <a:ext uri="{FF2B5EF4-FFF2-40B4-BE49-F238E27FC236}">
                  <a16:creationId xmlns:a16="http://schemas.microsoft.com/office/drawing/2014/main" id="{7A2B28AF-3753-4F66-819A-DE4487C5E23F}"/>
                </a:ext>
              </a:extLst>
            </p:cNvPr>
            <p:cNvSpPr/>
            <p:nvPr/>
          </p:nvSpPr>
          <p:spPr>
            <a:xfrm>
              <a:off x="7148661" y="4086449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  <p:sp>
          <p:nvSpPr>
            <p:cNvPr id="49" name="箭头: 下 48">
              <a:extLst>
                <a:ext uri="{FF2B5EF4-FFF2-40B4-BE49-F238E27FC236}">
                  <a16:creationId xmlns:a16="http://schemas.microsoft.com/office/drawing/2014/main" id="{2B5E15C8-2954-48F7-B145-772DEE8FBDF3}"/>
                </a:ext>
              </a:extLst>
            </p:cNvPr>
            <p:cNvSpPr/>
            <p:nvPr/>
          </p:nvSpPr>
          <p:spPr>
            <a:xfrm>
              <a:off x="9755417" y="4086449"/>
              <a:ext cx="352507" cy="383540"/>
            </a:xfrm>
            <a:prstGeom prst="downArrow">
              <a:avLst/>
            </a:prstGeom>
            <a:solidFill>
              <a:srgbClr val="AA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BE76CACE-6ACC-48ED-A97C-AB960972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63" y="657962"/>
            <a:ext cx="7191400" cy="283153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B9A31F27-6ED8-4CA1-815B-697251745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251" y="3883098"/>
            <a:ext cx="7191400" cy="2106223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96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324180745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Other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Other"/>
  <p:tag name="MH_ORDER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Other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Other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Picture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4180745"/>
  <p:tag name="MH_LIBRARY" val="GRAPHIC"/>
  <p:tag name="MH_TYPE" val="Picture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黑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093759"/>
      </a:hlink>
      <a:folHlink>
        <a:srgbClr val="BFBFBF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1094</Words>
  <Application>Microsoft Office PowerPoint</Application>
  <PresentationFormat>宽屏</PresentationFormat>
  <Paragraphs>278</Paragraphs>
  <Slides>16</Slides>
  <Notes>16</Notes>
  <HiddenSlides>0</HiddenSlides>
  <MMClips>4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Comic Sans MS</vt:lpstr>
      <vt:lpstr>华文细黑</vt:lpstr>
      <vt:lpstr>文泉驿微米黑</vt:lpstr>
      <vt:lpstr>宋体</vt:lpstr>
      <vt:lpstr>Georgia</vt:lpstr>
      <vt:lpstr>Calibri</vt:lpstr>
      <vt:lpstr>微软雅黑 Light</vt:lpstr>
      <vt:lpstr>Wingdings</vt:lpstr>
      <vt:lpstr>augie</vt:lpstr>
      <vt:lpstr>Ashford</vt:lpstr>
      <vt:lpstr>微软雅黑</vt:lpstr>
      <vt:lpstr>Calibri Light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孙浩然</dc:creator>
  <cp:keywords/>
  <dc:description/>
  <cp:lastModifiedBy>孙 浩然</cp:lastModifiedBy>
  <cp:revision>470</cp:revision>
  <dcterms:created xsi:type="dcterms:W3CDTF">2016-07-03T13:52:00Z</dcterms:created>
  <dcterms:modified xsi:type="dcterms:W3CDTF">2018-06-16T15:44:40Z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